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Serif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on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-bold.fntdata"/><Relationship Id="rId42" Type="http://schemas.openxmlformats.org/officeDocument/2006/relationships/font" Target="fonts/RobotoSerif-boldItalic.fntdata"/><Relationship Id="rId41" Type="http://schemas.openxmlformats.org/officeDocument/2006/relationships/font" Target="fonts/RobotoSerif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bold.fntdata"/><Relationship Id="rId47" Type="http://schemas.openxmlformats.org/officeDocument/2006/relationships/font" Target="fonts/RobotoMonoLight-regular.fntdata"/><Relationship Id="rId49" Type="http://schemas.openxmlformats.org/officeDocument/2006/relationships/font" Target="fonts/RobotoMon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Serif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Mon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comments  fundamentally if most published data is not </a:t>
            </a:r>
            <a:r>
              <a:rPr lang="en"/>
              <a:t>reproducible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94015af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94015af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94015af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994015af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94015aff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994015aff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94015aff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94015aff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94015af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994015af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94015aff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994015aff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94015aff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994015aff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3c8e29dd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3c8e29dd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a26584f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a26584f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c8e29dd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3c8e29dd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a48f344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a48f344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e50f0621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4e50f0621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3c8e29dd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93c8e29dd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3c8e29dd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93c8e29dd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3d725f363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3d725f363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50f0621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50f0621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ec49ff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5ec49ff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9fec926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9fec926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9fec926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9fec926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9fec9266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9fec9266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3c8e29dd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3c8e29dd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3d725f363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93d725f36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3c8e29dd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3c8e29dd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3c8e29d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93c8e29d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3c8e29dd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3c8e29dd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3c8e29dd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93c8e29dd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a48f3446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a48f344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a48f344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a48f344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9fec9266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9fec926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a48f34462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Nathan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25a48f34462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3c8e29e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3c8e29e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e50f0621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4e50f0621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Serif"/>
              <a:buNone/>
              <a:defRPr sz="5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erif"/>
              <a:buNone/>
              <a:defRPr sz="28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48475" y="137150"/>
            <a:ext cx="8395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51150" y="1012250"/>
            <a:ext cx="85563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37160" y="228600"/>
            <a:ext cx="37974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3797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erif"/>
              <a:buNone/>
              <a:defRPr sz="3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Roboto Serif"/>
              <a:buChar char="●"/>
              <a:defRPr sz="24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○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■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●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○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■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●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○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Roboto Serif"/>
              <a:buChar char="■"/>
              <a:defRPr sz="2000">
                <a:solidFill>
                  <a:srgbClr val="EFEFEF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olus1.ncats.nih.gov" TargetMode="External"/><Relationship Id="rId4" Type="http://schemas.openxmlformats.org/officeDocument/2006/relationships/hyperlink" Target="https://polus1.ncats.nih.gov" TargetMode="External"/><Relationship Id="rId5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Relationship Id="rId5" Type="http://schemas.openxmlformats.org/officeDocument/2006/relationships/image" Target="../media/image51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aj.org/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aj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ub.scb-ncats.io/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8.png"/><Relationship Id="rId13" Type="http://schemas.openxmlformats.org/officeDocument/2006/relationships/image" Target="../media/image27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6.png"/><Relationship Id="rId14" Type="http://schemas.openxmlformats.org/officeDocument/2006/relationships/image" Target="../media/image42.png"/><Relationship Id="rId17" Type="http://schemas.openxmlformats.org/officeDocument/2006/relationships/image" Target="../media/image23.png"/><Relationship Id="rId16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744575"/>
            <a:ext cx="8520600" cy="18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Roboto Serif"/>
                <a:ea typeface="Roboto Serif"/>
                <a:cs typeface="Roboto Serif"/>
                <a:sym typeface="Roboto Serif"/>
              </a:rPr>
              <a:t>Project Ask AIthena : Using Large Language Models with Published Biomedical Information</a:t>
            </a:r>
            <a:endParaRPr sz="36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Schaub, Konstantin Taletskiy, Sunny Yu, Nathan Hotaling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10/27/2023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Populating the Database</a:t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18850" y="3404613"/>
            <a:ext cx="1828800" cy="7314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9525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Input Documents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(XML, JSON)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3368950" y="1549738"/>
            <a:ext cx="5056200" cy="548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OpenAI LLM Vector Generation API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3368950" y="2321550"/>
            <a:ext cx="1162800" cy="6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Chunks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2864750" y="3184863"/>
            <a:ext cx="1397100" cy="1170900"/>
          </a:xfrm>
          <a:prstGeom prst="ellipse">
            <a:avLst/>
          </a:prstGeom>
          <a:solidFill>
            <a:srgbClr val="0064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Chunking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of Text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6628700" y="2431425"/>
            <a:ext cx="1358100" cy="6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Vector Embeddings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5833225" y="3404613"/>
            <a:ext cx="1358100" cy="7314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Vector Database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3"/>
          <p:cNvCxnSpPr>
            <a:stCxn id="196" idx="3"/>
            <a:endCxn id="199" idx="2"/>
          </p:cNvCxnSpPr>
          <p:nvPr/>
        </p:nvCxnSpPr>
        <p:spPr>
          <a:xfrm>
            <a:off x="2547650" y="3770313"/>
            <a:ext cx="317100" cy="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3"/>
          <p:cNvCxnSpPr>
            <a:stCxn id="199" idx="7"/>
            <a:endCxn id="197" idx="2"/>
          </p:cNvCxnSpPr>
          <p:nvPr/>
        </p:nvCxnSpPr>
        <p:spPr>
          <a:xfrm flipH="1" rot="10800000">
            <a:off x="4057249" y="2098437"/>
            <a:ext cx="1839900" cy="12579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3"/>
          <p:cNvCxnSpPr>
            <a:endCxn id="201" idx="0"/>
          </p:cNvCxnSpPr>
          <p:nvPr/>
        </p:nvCxnSpPr>
        <p:spPr>
          <a:xfrm flipH="1">
            <a:off x="6512275" y="2077113"/>
            <a:ext cx="15600" cy="13275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Approach - Question Interface</a:t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118462" y="4000500"/>
            <a:ext cx="5404200" cy="9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" name="Google Shape;211;p24"/>
          <p:cNvGrpSpPr/>
          <p:nvPr/>
        </p:nvGrpSpPr>
        <p:grpSpPr>
          <a:xfrm>
            <a:off x="1230554" y="4297680"/>
            <a:ext cx="5180016" cy="530400"/>
            <a:chOff x="1234440" y="4297680"/>
            <a:chExt cx="5180016" cy="530400"/>
          </a:xfrm>
        </p:grpSpPr>
        <p:sp>
          <p:nvSpPr>
            <p:cNvPr id="212" name="Google Shape;212;p24"/>
            <p:cNvSpPr/>
            <p:nvPr/>
          </p:nvSpPr>
          <p:spPr>
            <a:xfrm>
              <a:off x="1234440" y="4297680"/>
              <a:ext cx="2423100" cy="5304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User Inputs Question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3991356" y="4297680"/>
              <a:ext cx="2423100" cy="5304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Answer to Question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24"/>
          <p:cNvSpPr/>
          <p:nvPr/>
        </p:nvSpPr>
        <p:spPr>
          <a:xfrm>
            <a:off x="1851660" y="2257232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Chunking of text </a:t>
            </a:r>
            <a:b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(if needed)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166902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1051554" y="1004200"/>
            <a:ext cx="40233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LLM Vector Generation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239159" y="2257232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Vector Database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Separate Table for Questions</a:t>
            </a:r>
            <a:r>
              <a:rPr i="0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3931922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Question Vector Embedding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5930600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All Associated Text 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5930600" y="3473226"/>
            <a:ext cx="1143000" cy="45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Citations of Text 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1" name="Google Shape;221;p24"/>
          <p:cNvCxnSpPr>
            <a:stCxn id="212" idx="0"/>
            <a:endCxn id="214" idx="4"/>
          </p:cNvCxnSpPr>
          <p:nvPr/>
        </p:nvCxnSpPr>
        <p:spPr>
          <a:xfrm flipH="1" rot="10800000">
            <a:off x="2442104" y="3445980"/>
            <a:ext cx="3900" cy="8517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24"/>
          <p:cNvCxnSpPr>
            <a:stCxn id="214" idx="0"/>
          </p:cNvCxnSpPr>
          <p:nvPr/>
        </p:nvCxnSpPr>
        <p:spPr>
          <a:xfrm rot="10800000">
            <a:off x="2445360" y="1551032"/>
            <a:ext cx="600" cy="7062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24"/>
          <p:cNvCxnSpPr>
            <a:endCxn id="217" idx="0"/>
          </p:cNvCxnSpPr>
          <p:nvPr/>
        </p:nvCxnSpPr>
        <p:spPr>
          <a:xfrm>
            <a:off x="3833459" y="1546232"/>
            <a:ext cx="0" cy="7110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24"/>
          <p:cNvCxnSpPr>
            <a:stCxn id="217" idx="3"/>
            <a:endCxn id="225" idx="2"/>
          </p:cNvCxnSpPr>
          <p:nvPr/>
        </p:nvCxnSpPr>
        <p:spPr>
          <a:xfrm>
            <a:off x="4427759" y="2851532"/>
            <a:ext cx="7887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24"/>
          <p:cNvCxnSpPr>
            <a:stCxn id="227" idx="2"/>
          </p:cNvCxnSpPr>
          <p:nvPr/>
        </p:nvCxnSpPr>
        <p:spPr>
          <a:xfrm>
            <a:off x="5810774" y="3296352"/>
            <a:ext cx="0" cy="10014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24"/>
          <p:cNvCxnSpPr/>
          <p:nvPr/>
        </p:nvCxnSpPr>
        <p:spPr>
          <a:xfrm rot="10800000">
            <a:off x="5810774" y="1542631"/>
            <a:ext cx="0" cy="10152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24"/>
          <p:cNvCxnSpPr>
            <a:endCxn id="213" idx="3"/>
          </p:cNvCxnSpPr>
          <p:nvPr/>
        </p:nvCxnSpPr>
        <p:spPr>
          <a:xfrm rot="5400000">
            <a:off x="5430470" y="2517780"/>
            <a:ext cx="3025200" cy="1065000"/>
          </a:xfrm>
          <a:prstGeom prst="bentConnector2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" name="Google Shape;230;p24"/>
          <p:cNvSpPr/>
          <p:nvPr/>
        </p:nvSpPr>
        <p:spPr>
          <a:xfrm>
            <a:off x="7578856" y="2676024"/>
            <a:ext cx="11934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Coherent Answer to Question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5216485" y="2257232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Corpus Similarity Search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216451" y="1004200"/>
            <a:ext cx="29994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LLM Answering</a:t>
            </a: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Few More Technical Details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"Foundation" models from OpenAI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GPT-3.5-Turbo 16k and ada-002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83333"/>
              <a:buChar char="○"/>
            </a:pPr>
            <a:r>
              <a:rPr lang="en"/>
              <a:t>No AI models currently hosted by NCATS</a:t>
            </a:r>
            <a:r>
              <a:rPr lang="en" sz="2400"/>
              <a:t> </a:t>
            </a:r>
            <a:endParaRPr sz="2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model training or inference</a:t>
            </a:r>
            <a:endParaRPr/>
          </a:p>
          <a:p>
            <a:pPr indent="-3581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Char char="○"/>
            </a:pPr>
            <a:r>
              <a:rPr lang="en"/>
              <a:t>No biomedical fine tuning of the models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task optimization of models on entity relationships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interface is a simple chat dashboard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Ease and speed of development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Notebooks Hub will Host Streamlit Dashboard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Easy scaling, management, and monitoring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 each full text we embed the introduction, methods, and the results/discussion/conclusion into three separate vectors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we do with these embeddings?</a:t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Automated document classification, summarization, and key words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Vectors → Dimension reduction → Unsupervised Clustering → LLMs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Great to get to subset of articles that are most relevant to your question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Nearest neighbors in clusters offer promising literature (text recommendation engine)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Automated knowledge graph creation from clusters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Combine traditional queries and LLM summary/inference completely unsupervised!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Approach - Clustering and Summarization</a:t>
            </a:r>
            <a:endParaRPr/>
          </a:p>
        </p:txBody>
      </p:sp>
      <p:grpSp>
        <p:nvGrpSpPr>
          <p:cNvPr id="249" name="Google Shape;249;p27"/>
          <p:cNvGrpSpPr/>
          <p:nvPr/>
        </p:nvGrpSpPr>
        <p:grpSpPr>
          <a:xfrm>
            <a:off x="1233902" y="1148625"/>
            <a:ext cx="6676195" cy="3670257"/>
            <a:chOff x="343559" y="920025"/>
            <a:chExt cx="6676195" cy="3670257"/>
          </a:xfrm>
        </p:grpSpPr>
        <p:sp>
          <p:nvSpPr>
            <p:cNvPr id="250" name="Google Shape;250;p27"/>
            <p:cNvSpPr/>
            <p:nvPr/>
          </p:nvSpPr>
          <p:spPr>
            <a:xfrm>
              <a:off x="343559" y="1718389"/>
              <a:ext cx="1188600" cy="11886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25" spcFirstLastPara="1" rIns="91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Vector </a:t>
              </a: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Database of all text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(d=1536)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1" name="Google Shape;251;p27"/>
            <p:cNvCxnSpPr>
              <a:stCxn id="250" idx="3"/>
              <a:endCxn id="252" idx="2"/>
            </p:cNvCxnSpPr>
            <p:nvPr/>
          </p:nvCxnSpPr>
          <p:spPr>
            <a:xfrm>
              <a:off x="1532159" y="2312689"/>
              <a:ext cx="788700" cy="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3" name="Google Shape;253;p27"/>
            <p:cNvCxnSpPr>
              <a:stCxn id="252" idx="4"/>
              <a:endCxn id="254" idx="0"/>
            </p:cNvCxnSpPr>
            <p:nvPr/>
          </p:nvCxnSpPr>
          <p:spPr>
            <a:xfrm>
              <a:off x="2915185" y="2906989"/>
              <a:ext cx="0" cy="35490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2" name="Google Shape;252;p27"/>
            <p:cNvSpPr/>
            <p:nvPr/>
          </p:nvSpPr>
          <p:spPr>
            <a:xfrm>
              <a:off x="2320885" y="1718389"/>
              <a:ext cx="1188600" cy="1188600"/>
            </a:xfrm>
            <a:prstGeom prst="ellipse">
              <a:avLst/>
            </a:prstGeom>
            <a:solidFill>
              <a:srgbClr val="006478"/>
            </a:solidFill>
            <a:ln>
              <a:noFill/>
            </a:ln>
          </p:spPr>
          <p:txBody>
            <a:bodyPr anchorCtr="0" anchor="ctr" bIns="45700" lIns="18275" spcFirstLastPara="1" rIns="1827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UMAP</a:t>
              </a:r>
              <a:endParaRPr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958750" y="920025"/>
              <a:ext cx="3060900" cy="5304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254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OpenAI </a:t>
              </a: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LLM Answering</a:t>
              </a: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 API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2320884" y="3261889"/>
              <a:ext cx="1188600" cy="11886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25" spcFirstLastPara="1" rIns="91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Reduced Embeddings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(d=2)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43900" y="3122082"/>
              <a:ext cx="1401300" cy="1468200"/>
            </a:xfrm>
            <a:prstGeom prst="ellipse">
              <a:avLst/>
            </a:prstGeom>
            <a:solidFill>
              <a:srgbClr val="006478"/>
            </a:solidFill>
            <a:ln>
              <a:noFill/>
            </a:ln>
          </p:spPr>
          <p:txBody>
            <a:bodyPr anchorCtr="0" anchor="ctr" bIns="45700" lIns="18275" spcFirstLastPara="1" rIns="1827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endParaRPr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(HDBSCAN or Leiden)</a:t>
              </a:r>
              <a:endParaRPr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7" name="Google Shape;257;p27"/>
            <p:cNvCxnSpPr>
              <a:stCxn id="254" idx="3"/>
              <a:endCxn id="256" idx="2"/>
            </p:cNvCxnSpPr>
            <p:nvPr/>
          </p:nvCxnSpPr>
          <p:spPr>
            <a:xfrm>
              <a:off x="3509484" y="3856189"/>
              <a:ext cx="434400" cy="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8" name="Google Shape;258;p27"/>
            <p:cNvSpPr/>
            <p:nvPr/>
          </p:nvSpPr>
          <p:spPr>
            <a:xfrm>
              <a:off x="3958750" y="1900163"/>
              <a:ext cx="1371600" cy="9135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25" spcFirstLastPara="1" rIns="91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All Abstracts from each Cluster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9" name="Google Shape;259;p27"/>
            <p:cNvCxnSpPr>
              <a:stCxn id="256" idx="0"/>
              <a:endCxn id="258" idx="2"/>
            </p:cNvCxnSpPr>
            <p:nvPr/>
          </p:nvCxnSpPr>
          <p:spPr>
            <a:xfrm rot="10800000">
              <a:off x="4644550" y="2813682"/>
              <a:ext cx="0" cy="30840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0" name="Google Shape;260;p27"/>
            <p:cNvCxnSpPr/>
            <p:nvPr/>
          </p:nvCxnSpPr>
          <p:spPr>
            <a:xfrm flipH="1" rot="10800000">
              <a:off x="4643650" y="1465438"/>
              <a:ext cx="1800" cy="41970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1" name="Google Shape;261;p27"/>
            <p:cNvSpPr/>
            <p:nvPr/>
          </p:nvSpPr>
          <p:spPr>
            <a:xfrm>
              <a:off x="5648154" y="1900175"/>
              <a:ext cx="1371600" cy="9135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25" spcFirstLastPara="1" rIns="91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Group Summary &amp; Keyword Labels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2" name="Google Shape;262;p27"/>
            <p:cNvCxnSpPr>
              <a:stCxn id="261" idx="2"/>
              <a:endCxn id="263" idx="0"/>
            </p:cNvCxnSpPr>
            <p:nvPr/>
          </p:nvCxnSpPr>
          <p:spPr>
            <a:xfrm flipH="1">
              <a:off x="6331854" y="2813675"/>
              <a:ext cx="2100" cy="58140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4" name="Google Shape;264;p27"/>
            <p:cNvCxnSpPr/>
            <p:nvPr/>
          </p:nvCxnSpPr>
          <p:spPr>
            <a:xfrm flipH="1">
              <a:off x="6333654" y="1460950"/>
              <a:ext cx="600" cy="428700"/>
            </a:xfrm>
            <a:prstGeom prst="straightConnector1">
              <a:avLst/>
            </a:prstGeom>
            <a:noFill/>
            <a:ln cap="flat" cmpd="sng" w="28575">
              <a:solidFill>
                <a:srgbClr val="E8E8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3" name="Google Shape;263;p27"/>
            <p:cNvSpPr/>
            <p:nvPr/>
          </p:nvSpPr>
          <p:spPr>
            <a:xfrm>
              <a:off x="5646054" y="3395013"/>
              <a:ext cx="1371600" cy="9135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25" spcFirstLastPara="1" rIns="91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Visualize UMAP with Keyword Labels </a:t>
              </a:r>
              <a:endParaRPr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Approach - Clustering and Summarization</a:t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450" y="1112400"/>
            <a:ext cx="5171600" cy="3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137150" y="1005850"/>
            <a:ext cx="35403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Notes: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Not a lot of separation between groups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Is this even helpful?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Prefer smaller clusters for more cluster specificity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Tuning of UMAP hyperparameters ongoing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Tuning of cluster hyperparameters ongoing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Next Steps - Knowledge Graph</a:t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343559" y="1718389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Vector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Database of all text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(d=1536)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29"/>
          <p:cNvCxnSpPr>
            <a:stCxn id="277" idx="3"/>
            <a:endCxn id="279" idx="2"/>
          </p:cNvCxnSpPr>
          <p:nvPr/>
        </p:nvCxnSpPr>
        <p:spPr>
          <a:xfrm>
            <a:off x="1532159" y="2312689"/>
            <a:ext cx="7887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29"/>
          <p:cNvCxnSpPr>
            <a:stCxn id="279" idx="4"/>
            <a:endCxn id="281" idx="0"/>
          </p:cNvCxnSpPr>
          <p:nvPr/>
        </p:nvCxnSpPr>
        <p:spPr>
          <a:xfrm>
            <a:off x="2915185" y="2906989"/>
            <a:ext cx="0" cy="3549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29"/>
          <p:cNvSpPr/>
          <p:nvPr/>
        </p:nvSpPr>
        <p:spPr>
          <a:xfrm>
            <a:off x="2320885" y="1718389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UMAP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3897850" y="920018"/>
            <a:ext cx="26160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LLM Answering</a:t>
            </a: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320884" y="3261889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Reduced Embeddings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(d=2)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3791500" y="3122082"/>
            <a:ext cx="1401300" cy="14682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(HDBSCAN or Leiden)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29"/>
          <p:cNvCxnSpPr>
            <a:stCxn id="281" idx="3"/>
            <a:endCxn id="283" idx="2"/>
          </p:cNvCxnSpPr>
          <p:nvPr/>
        </p:nvCxnSpPr>
        <p:spPr>
          <a:xfrm>
            <a:off x="3509484" y="3856189"/>
            <a:ext cx="2820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5" name="Google Shape;285;p29"/>
          <p:cNvSpPr/>
          <p:nvPr/>
        </p:nvSpPr>
        <p:spPr>
          <a:xfrm>
            <a:off x="3874900" y="1900188"/>
            <a:ext cx="1234500" cy="9135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Batches of Text from each Group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" name="Google Shape;286;p29"/>
          <p:cNvCxnSpPr>
            <a:stCxn id="283" idx="0"/>
            <a:endCxn id="285" idx="2"/>
          </p:cNvCxnSpPr>
          <p:nvPr/>
        </p:nvCxnSpPr>
        <p:spPr>
          <a:xfrm rot="10800000">
            <a:off x="4492150" y="2813682"/>
            <a:ext cx="0" cy="3084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29"/>
          <p:cNvCxnSpPr>
            <a:stCxn id="285" idx="0"/>
          </p:cNvCxnSpPr>
          <p:nvPr/>
        </p:nvCxnSpPr>
        <p:spPr>
          <a:xfrm flipH="1" rot="10800000">
            <a:off x="4492150" y="1481388"/>
            <a:ext cx="9600" cy="418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29"/>
          <p:cNvSpPr/>
          <p:nvPr/>
        </p:nvSpPr>
        <p:spPr>
          <a:xfrm>
            <a:off x="5298421" y="1900182"/>
            <a:ext cx="1234500" cy="9135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Extracted Relationships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p29"/>
          <p:cNvCxnSpPr>
            <a:stCxn id="288" idx="2"/>
          </p:cNvCxnSpPr>
          <p:nvPr/>
        </p:nvCxnSpPr>
        <p:spPr>
          <a:xfrm flipH="1">
            <a:off x="5911471" y="2813682"/>
            <a:ext cx="4200" cy="343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p29"/>
          <p:cNvSpPr/>
          <p:nvPr/>
        </p:nvSpPr>
        <p:spPr>
          <a:xfrm>
            <a:off x="5325284" y="3157414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Aggregate, Build, and Validate Knowledge Graph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7097109" y="3157414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Explore and Visualize Knowledge Graph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29"/>
          <p:cNvCxnSpPr>
            <a:stCxn id="290" idx="3"/>
            <a:endCxn id="291" idx="1"/>
          </p:cNvCxnSpPr>
          <p:nvPr/>
        </p:nvCxnSpPr>
        <p:spPr>
          <a:xfrm>
            <a:off x="6513884" y="3751714"/>
            <a:ext cx="5832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p29"/>
          <p:cNvCxnSpPr/>
          <p:nvPr/>
        </p:nvCxnSpPr>
        <p:spPr>
          <a:xfrm>
            <a:off x="5888759" y="1471100"/>
            <a:ext cx="9600" cy="418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p29"/>
          <p:cNvSpPr txBox="1"/>
          <p:nvPr/>
        </p:nvSpPr>
        <p:spPr>
          <a:xfrm>
            <a:off x="702271" y="4546043"/>
            <a:ext cx="82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https://towardsdatascience.com/how-to-use-chat-gpt-and-python-to-build-a-knowledge-graph-in-neo4j-based-on-your-own-articles-c622bc4e2eaa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73801" y="4626300"/>
            <a:ext cx="524700" cy="4188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Business Apps from this Infrastructure</a:t>
            </a:r>
            <a:endParaRPr/>
          </a:p>
        </p:txBody>
      </p:sp>
      <p:sp>
        <p:nvSpPr>
          <p:cNvPr id="301" name="Google Shape;301;p30"/>
          <p:cNvSpPr txBox="1"/>
          <p:nvPr>
            <p:ph idx="1" type="body"/>
          </p:nvPr>
        </p:nvSpPr>
        <p:spPr>
          <a:xfrm>
            <a:off x="289550" y="1005850"/>
            <a:ext cx="5459400" cy="4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Rather than embed manuscripts</a:t>
            </a:r>
            <a:endParaRPr sz="27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Statements of Work</a:t>
            </a:r>
            <a:endParaRPr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Request for Applications</a:t>
            </a:r>
            <a:endParaRPr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Grant proposals</a:t>
            </a:r>
            <a:endParaRPr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Purchasing documentation</a:t>
            </a:r>
            <a:endParaRPr sz="2300"/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etc.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Natural language interface to ask about all of these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Combine with knowledge graph generation to get instant relationships &amp; answers to common questions</a:t>
            </a:r>
            <a:endParaRPr sz="2700"/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150" y="1112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975" y="308765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200" y="1725700"/>
            <a:ext cx="1600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137150" y="228600"/>
            <a:ext cx="8981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Research Apps from this Infrastructure</a:t>
            </a:r>
            <a:endParaRPr/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137150" y="1005850"/>
            <a:ext cx="65085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Unsupervised knowledge graph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Instead of summaries ask for extracted relationships!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Direct (paper → knowledge graph → insight)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Translator!</a:t>
            </a:r>
            <a:endParaRPr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Citation Suggestion Engine (Advisor </a:t>
            </a:r>
            <a:r>
              <a:rPr lang="en"/>
              <a:t>AIthena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Input Introduction/Abstract → Insert citations and recommend related papers to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Input Results → Suggest papers to compare/contrast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Input Methods → Recommend papers that used the same/similar methods</a:t>
            </a:r>
            <a:endParaRPr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Academic Rigor Engine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Sometimes papers are incorrectly cited. Can we fix this?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Input text and citations → Probability of appropriate citation, and why it is or isn’t appropriate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Plagiarization/retracted paper assessment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Probability the text was generated by an AI</a:t>
            </a:r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754" y="960000"/>
            <a:ext cx="2434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810" y="3398400"/>
            <a:ext cx="1554480" cy="155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Extensive Opportunity</a:t>
            </a:r>
            <a:endParaRPr/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137150" y="1005851"/>
            <a:ext cx="8915400" cy="18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Needs support at Institutional level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Empowers every office and division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We have the experience, expertise, and use cases</a:t>
            </a:r>
            <a:endParaRPr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We need the support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228600" y="4441450"/>
            <a:ext cx="17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Hardware</a:t>
            </a:r>
            <a:endParaRPr sz="1800">
              <a:solidFill>
                <a:srgbClr val="E8E8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2468880" y="4441450"/>
            <a:ext cx="17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Soft</a:t>
            </a:r>
            <a:r>
              <a:rPr lang="en" sz="1800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ware</a:t>
            </a:r>
            <a:endParaRPr sz="1800">
              <a:solidFill>
                <a:srgbClr val="E8E8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4709160" y="4441450"/>
            <a:ext cx="17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Experience</a:t>
            </a:r>
            <a:endParaRPr sz="1800">
              <a:solidFill>
                <a:srgbClr val="E8E8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6949440" y="4417600"/>
            <a:ext cx="193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Subject Matter Experts</a:t>
            </a:r>
            <a:endParaRPr sz="1800">
              <a:solidFill>
                <a:srgbClr val="E8E8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10870" l="0" r="0" t="9142"/>
          <a:stretch/>
        </p:blipFill>
        <p:spPr>
          <a:xfrm>
            <a:off x="512550" y="3507763"/>
            <a:ext cx="1143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125" y="35077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75" y="3507775"/>
            <a:ext cx="1097275" cy="1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0050" y="35270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50" y="2772900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863" y="2772900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912" y="2772900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3424" y="2772900"/>
            <a:ext cx="685801" cy="6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Large Language Models (LLMs)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37150" y="1005850"/>
            <a:ext cx="56304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35"/>
              <a:t>Foundation LLMs</a:t>
            </a:r>
            <a:endParaRPr sz="26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Produce a wide and general variety of outputs</a:t>
            </a:r>
            <a:endParaRPr sz="22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Excellent generalizability to different domains</a:t>
            </a:r>
            <a:endParaRPr sz="22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Standalone or can be used as a 'base' for other applications</a:t>
            </a:r>
            <a:endParaRPr sz="22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ChatGPT/Bard/Claude/LLaMa 2/Mistral/etc.</a:t>
            </a:r>
            <a:endParaRPr sz="2235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35"/>
              <a:t>Retrieval</a:t>
            </a:r>
            <a:r>
              <a:rPr lang="en" sz="2635"/>
              <a:t> Augmented Generation (RAG) LLMs </a:t>
            </a:r>
            <a:endParaRPr sz="26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Condition a LLM on relevant documents from a grounding corpus during text generation </a:t>
            </a:r>
            <a:endParaRPr sz="22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Great for applications where knowledge continuously added, no "retraining" needed</a:t>
            </a:r>
            <a:endParaRPr sz="2235"/>
          </a:p>
          <a:p>
            <a:pPr indent="-327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35"/>
              <a:t>Easily swap out foundation models, other infrastructure as long as you can still retrieve relevant documents/text</a:t>
            </a:r>
            <a:endParaRPr sz="2635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14821"/>
          <a:stretch/>
        </p:blipFill>
        <p:spPr>
          <a:xfrm>
            <a:off x="5767550" y="1641425"/>
            <a:ext cx="3328824" cy="2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Possible Next Research Steps</a:t>
            </a:r>
            <a:endParaRPr/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137150" y="1005850"/>
            <a:ext cx="43476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27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"/>
              <a:t>Improve PDF parsing from Arxiv(s) and perhaps "paid" journal texts</a:t>
            </a:r>
            <a:endParaRPr/>
          </a:p>
          <a:p>
            <a:pPr indent="-3107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en"/>
              <a:t>Team up with NLM for more text access?</a:t>
            </a:r>
            <a:endParaRPr/>
          </a:p>
          <a:p>
            <a:pPr indent="-327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"/>
              <a:t>Research for ingestion of other biomedical texts</a:t>
            </a:r>
            <a:endParaRPr/>
          </a:p>
          <a:p>
            <a:pPr indent="-3107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en"/>
              <a:t>medLine plus, Pubchem, webMD, ChemMD, Zenodo, LitArch Open Access Subset, etc. </a:t>
            </a:r>
            <a:endParaRPr/>
          </a:p>
          <a:p>
            <a:pPr indent="-3107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en"/>
              <a:t>GARD, Translator, Pharos</a:t>
            </a:r>
            <a:endParaRPr/>
          </a:p>
          <a:p>
            <a:pPr indent="-327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"/>
              <a:t>Research using other LLMs</a:t>
            </a:r>
            <a:endParaRPr/>
          </a:p>
          <a:p>
            <a:pPr indent="-310776" lvl="1" marL="914400" rtl="0" algn="l"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en"/>
              <a:t>Falcon-instruct, BLOOMZ, OPT-IML, OpenLLaMA, LLaMA-supercot, etc.</a:t>
            </a:r>
            <a:endParaRPr/>
          </a:p>
          <a:p>
            <a:pPr indent="-327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Font typeface="Arial"/>
              <a:buAutoNum type="arabicPeriod"/>
            </a:pPr>
            <a:r>
              <a:rPr lang="en"/>
              <a:t>Research hosting our own LLMs</a:t>
            </a:r>
            <a:endParaRPr/>
          </a:p>
          <a:p>
            <a:pPr indent="-31077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en"/>
              <a:t>F</a:t>
            </a:r>
            <a:r>
              <a:rPr lang="en"/>
              <a:t>alcon-instruct, BLOOMZ, OPT-IML, OpenLLaMA, LLaMA-supercot, etc.</a:t>
            </a:r>
            <a:endParaRPr/>
          </a:p>
          <a:p>
            <a:pPr indent="-31242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Integration of weighting to relevance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Paper "quality", citations, date published, etc.</a:t>
            </a:r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4696575" y="1005850"/>
            <a:ext cx="44067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218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97916"/>
              <a:buFont typeface="Arial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Research fine tuning in-house LLMs 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Arial"/>
              <a:buChar char="○"/>
            </a:pPr>
            <a:r>
              <a:rPr lang="en" sz="2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Biomedical text then entity relationship task optimization</a:t>
            </a:r>
            <a:endParaRPr sz="2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Char char="○"/>
            </a:pPr>
            <a:r>
              <a:rPr lang="en" sz="2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Fine tuning them on "creativity" of answer </a:t>
            </a:r>
            <a:endParaRPr sz="2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Char char="○"/>
            </a:pPr>
            <a:r>
              <a:rPr lang="en" sz="2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Weighting of Tags, abstract, title, etc. data</a:t>
            </a:r>
            <a:endParaRPr sz="2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Char char="○"/>
            </a:pPr>
            <a:r>
              <a:rPr lang="en" sz="2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Repeat slides 9-10 with these models</a:t>
            </a:r>
            <a:endParaRPr sz="2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8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97916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Research different algorithms for vector similarity search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8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97916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Research input window expansion for more unlimited text input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8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97916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Research using Neural Efficiency to make networks faster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Retracted paper highlight/removal addition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Data/publication quality metric integration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Roboto"/>
              <a:buAutoNum type="arabicPeriod" startAt="5"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Integration with other pub suggestion pipelines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Possible Next Operational Steps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37150" y="1005850"/>
            <a:ext cx="50748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562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AutoNum type="arabicPeriod"/>
            </a:pPr>
            <a:r>
              <a:rPr lang="en"/>
              <a:t>Deploying a Vector database within our existing Kubernetes cluster </a:t>
            </a:r>
            <a:endParaRPr/>
          </a:p>
          <a:p>
            <a:pPr indent="-32210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000"/>
              <a:buAutoNum type="alphaLcPeriod"/>
            </a:pPr>
            <a:r>
              <a:rPr lang="en"/>
              <a:t>Rather than running it in memory</a:t>
            </a:r>
            <a:endParaRPr/>
          </a:p>
          <a:p>
            <a:pPr indent="-32210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000"/>
              <a:buAutoNum type="alphaLcPeriod"/>
            </a:pPr>
            <a:r>
              <a:rPr lang="en"/>
              <a:t>Back-ups, redundancy, accessibility, etc.</a:t>
            </a:r>
            <a:endParaRPr/>
          </a:p>
          <a:p>
            <a:pPr indent="-3562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AutoNum type="arabicPeriod"/>
            </a:pPr>
            <a:r>
              <a:rPr lang="en"/>
              <a:t>Containerize &amp; abstract ingestion to schedule runs at specific intervals</a:t>
            </a:r>
            <a:endParaRPr/>
          </a:p>
          <a:p>
            <a:pPr indent="-3562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AutoNum type="arabicPeriod"/>
            </a:pPr>
            <a:r>
              <a:rPr lang="en"/>
              <a:t>Improve PDF parsing and embed images/tables with text</a:t>
            </a:r>
            <a:endParaRPr/>
          </a:p>
          <a:p>
            <a:pPr indent="-3562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AutoNum type="arabicPeriod"/>
            </a:pPr>
            <a:r>
              <a:rPr lang="en"/>
              <a:t>Track utilization and ingestion costs for cost projections</a:t>
            </a:r>
            <a:endParaRPr/>
          </a:p>
          <a:p>
            <a:pPr indent="-3562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Font typeface="Arial"/>
              <a:buAutoNum type="arabicPeriod"/>
            </a:pPr>
            <a:r>
              <a:rPr lang="en"/>
              <a:t>Align all of the above with security policies!</a:t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3">
            <a:alphaModFix/>
          </a:blip>
          <a:srcRect b="1085" l="0" r="0" t="1085"/>
          <a:stretch/>
        </p:blipFill>
        <p:spPr>
          <a:xfrm>
            <a:off x="5132062" y="1507725"/>
            <a:ext cx="3920492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137150" y="1005852"/>
            <a:ext cx="50748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 startAt="6"/>
            </a:pPr>
            <a:r>
              <a:rPr lang="en" sz="2000"/>
              <a:t>Containerize Streamlit app</a:t>
            </a:r>
            <a:endParaRPr sz="20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600"/>
              <a:t>Deploy with load balancer managed by DevOps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600"/>
              <a:t>Alternatively, engage engineering team to create custom UI</a:t>
            </a:r>
            <a:endParaRPr sz="16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Develop standard diverse question and answer set for QA over time</a:t>
            </a:r>
            <a:endParaRPr sz="20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93750"/>
              <a:buAutoNum type="alphaLcPeriod"/>
            </a:pPr>
            <a:r>
              <a:rPr lang="en" sz="1600"/>
              <a:t>Score responses with METEOR and BLEURT</a:t>
            </a:r>
            <a:endParaRPr sz="16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NCATS Hosts its own chat LLMs</a:t>
            </a:r>
            <a:endParaRPr sz="20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93750"/>
              <a:buAutoNum type="alphaLcPeriod"/>
            </a:pPr>
            <a:r>
              <a:rPr lang="en" sz="1600"/>
              <a:t>Prototype -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600"/>
              <a:t>!</a:t>
            </a:r>
            <a:endParaRPr sz="16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6"/>
            </a:pPr>
            <a:r>
              <a:rPr lang="en" sz="2000"/>
              <a:t>NCATS Hosts its own embedding models</a:t>
            </a:r>
            <a:endParaRPr sz="20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93750"/>
              <a:buAutoNum type="alphaLcPeriod"/>
            </a:pPr>
            <a:r>
              <a:rPr lang="en" sz="1600"/>
              <a:t>Prototype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" sz="1600"/>
              <a:t>!</a:t>
            </a:r>
            <a:endParaRPr sz="2000"/>
          </a:p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Possible Next Operational Steps</a:t>
            </a:r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 rotWithShape="1">
          <a:blip r:embed="rId5">
            <a:alphaModFix/>
          </a:blip>
          <a:srcRect b="1085" l="0" r="0" t="1085"/>
          <a:stretch/>
        </p:blipFill>
        <p:spPr>
          <a:xfrm>
            <a:off x="5132062" y="1507725"/>
            <a:ext cx="3920492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</a:t>
            </a:r>
            <a:endParaRPr/>
          </a:p>
        </p:txBody>
      </p:sp>
      <p:sp>
        <p:nvSpPr>
          <p:cNvPr id="357" name="Google Shape;357;p36"/>
          <p:cNvSpPr txBox="1"/>
          <p:nvPr>
            <p:ph idx="1" type="body"/>
          </p:nvPr>
        </p:nvSpPr>
        <p:spPr>
          <a:xfrm>
            <a:off x="137150" y="1005850"/>
            <a:ext cx="45750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Development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Nick Schaub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Konstantin Taletskiy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Operations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Eduardo Luiggi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Security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Mark Backus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Leadership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Sam Michael!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Stuart Kern</a:t>
            </a:r>
            <a:endParaRPr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154" y="737861"/>
            <a:ext cx="1091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6474" y="1391006"/>
            <a:ext cx="922384" cy="12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5">
            <a:alphaModFix/>
          </a:blip>
          <a:srcRect b="23407" l="26932" r="18778" t="5594"/>
          <a:stretch/>
        </p:blipFill>
        <p:spPr>
          <a:xfrm>
            <a:off x="6457413" y="2379275"/>
            <a:ext cx="935500" cy="121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 rotWithShape="1">
          <a:blip r:embed="rId6">
            <a:alphaModFix/>
          </a:blip>
          <a:srcRect b="0" l="7564" r="6965" t="0"/>
          <a:stretch/>
        </p:blipFill>
        <p:spPr>
          <a:xfrm>
            <a:off x="7969214" y="1711375"/>
            <a:ext cx="935500" cy="12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7">
            <a:alphaModFix/>
          </a:blip>
          <a:srcRect b="23570" l="22132" r="21992" t="0"/>
          <a:stretch/>
        </p:blipFill>
        <p:spPr>
          <a:xfrm>
            <a:off x="5194850" y="3290900"/>
            <a:ext cx="888726" cy="12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/>
          <p:nvPr/>
        </p:nvSpPr>
        <p:spPr>
          <a:xfrm>
            <a:off x="7654250" y="3492500"/>
            <a:ext cx="914400" cy="1216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8E8"/>
                </a:solidFill>
                <a:latin typeface="Roboto Serif"/>
                <a:ea typeface="Roboto Serif"/>
                <a:cs typeface="Roboto Serif"/>
                <a:sym typeface="Roboto Serif"/>
              </a:rPr>
              <a:t>Elusive Mark Backus</a:t>
            </a:r>
            <a:endParaRPr>
              <a:solidFill>
                <a:srgbClr val="E8E8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117094" y="2561589"/>
            <a:ext cx="2726700" cy="1553091"/>
            <a:chOff x="0" y="1189989"/>
            <a:chExt cx="2726700" cy="1553091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Questions/Statements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38"/>
            <p:cNvSpPr txBox="1"/>
            <p:nvPr/>
          </p:nvSpPr>
          <p:spPr>
            <a:xfrm>
              <a:off x="410850" y="2011680"/>
              <a:ext cx="19050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User input triggers a literature search for relevant papers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2380520" y="2561375"/>
            <a:ext cx="2541300" cy="1553305"/>
            <a:chOff x="2263425" y="1189775"/>
            <a:chExt cx="2541300" cy="1553305"/>
          </a:xfrm>
        </p:grpSpPr>
        <p:sp>
          <p:nvSpPr>
            <p:cNvPr id="378" name="Google Shape;378;p38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Relevant Text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38"/>
            <p:cNvSpPr txBox="1"/>
            <p:nvPr/>
          </p:nvSpPr>
          <p:spPr>
            <a:xfrm>
              <a:off x="2512200" y="2011680"/>
              <a:ext cx="19050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The text from all abstracts and full texts that are relevant are returned from the search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38"/>
          <p:cNvGrpSpPr/>
          <p:nvPr/>
        </p:nvGrpSpPr>
        <p:grpSpPr>
          <a:xfrm>
            <a:off x="4447068" y="2561375"/>
            <a:ext cx="2541300" cy="1553305"/>
            <a:chOff x="4329974" y="1189775"/>
            <a:chExt cx="2541300" cy="1553305"/>
          </a:xfrm>
        </p:grpSpPr>
        <p:sp>
          <p:nvSpPr>
            <p:cNvPr id="381" name="Google Shape;381;p38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LLM Answer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38"/>
            <p:cNvSpPr txBox="1"/>
            <p:nvPr/>
          </p:nvSpPr>
          <p:spPr>
            <a:xfrm>
              <a:off x="4613550" y="2011680"/>
              <a:ext cx="19050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LLM takes in all text and synthesizes a coherent answer and returns the answer to the user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6513834" y="2561375"/>
            <a:ext cx="2541300" cy="1553305"/>
            <a:chOff x="6396739" y="1189775"/>
            <a:chExt cx="2541300" cy="1553305"/>
          </a:xfrm>
        </p:grpSpPr>
        <p:sp>
          <p:nvSpPr>
            <p:cNvPr id="384" name="Google Shape;384;p38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Citations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38"/>
            <p:cNvSpPr txBox="1"/>
            <p:nvPr/>
          </p:nvSpPr>
          <p:spPr>
            <a:xfrm>
              <a:off x="6755800" y="2011680"/>
              <a:ext cx="19050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Citation info for all the relevant texts that were provided to the LLM are also given to the user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975" y="1570188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8"/>
          <p:cNvGrpSpPr/>
          <p:nvPr/>
        </p:nvGrpSpPr>
        <p:grpSpPr>
          <a:xfrm>
            <a:off x="5331661" y="1377568"/>
            <a:ext cx="746186" cy="1097328"/>
            <a:chOff x="5337128" y="902383"/>
            <a:chExt cx="770296" cy="1125811"/>
          </a:xfrm>
        </p:grpSpPr>
        <p:pic>
          <p:nvPicPr>
            <p:cNvPr id="388" name="Google Shape;38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37128" y="1296675"/>
              <a:ext cx="761404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8"/>
            <p:cNvSpPr txBox="1"/>
            <p:nvPr/>
          </p:nvSpPr>
          <p:spPr>
            <a:xfrm>
              <a:off x="5346024" y="902383"/>
              <a:ext cx="761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LLM</a:t>
              </a:r>
              <a:endParaRPr b="1" sz="19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0" name="Google Shape;390;p38"/>
          <p:cNvGrpSpPr/>
          <p:nvPr/>
        </p:nvGrpSpPr>
        <p:grpSpPr>
          <a:xfrm>
            <a:off x="324678" y="1500758"/>
            <a:ext cx="1686274" cy="938223"/>
            <a:chOff x="324678" y="967358"/>
            <a:chExt cx="1686274" cy="938223"/>
          </a:xfrm>
        </p:grpSpPr>
        <p:sp>
          <p:nvSpPr>
            <p:cNvPr id="391" name="Google Shape;391;p38"/>
            <p:cNvSpPr txBox="1"/>
            <p:nvPr/>
          </p:nvSpPr>
          <p:spPr>
            <a:xfrm>
              <a:off x="324678" y="967358"/>
              <a:ext cx="4743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8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? </a:t>
              </a:r>
              <a:endParaRPr sz="6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2" name="Google Shape;392;p38"/>
            <p:cNvPicPr preferRelativeResize="0"/>
            <p:nvPr/>
          </p:nvPicPr>
          <p:blipFill rotWithShape="1">
            <a:blip r:embed="rId5">
              <a:alphaModFix/>
            </a:blip>
            <a:srcRect b="14508" l="0" r="0" t="13878"/>
            <a:stretch/>
          </p:blipFill>
          <p:spPr>
            <a:xfrm>
              <a:off x="858807" y="1082621"/>
              <a:ext cx="1152145" cy="8229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38"/>
          <p:cNvGrpSpPr/>
          <p:nvPr/>
        </p:nvGrpSpPr>
        <p:grpSpPr>
          <a:xfrm>
            <a:off x="7341710" y="1464429"/>
            <a:ext cx="768077" cy="1055336"/>
            <a:chOff x="7264879" y="1083327"/>
            <a:chExt cx="517921" cy="723477"/>
          </a:xfrm>
        </p:grpSpPr>
        <p:grpSp>
          <p:nvGrpSpPr>
            <p:cNvPr id="394" name="Google Shape;394;p38"/>
            <p:cNvGrpSpPr/>
            <p:nvPr/>
          </p:nvGrpSpPr>
          <p:grpSpPr>
            <a:xfrm>
              <a:off x="7264879" y="1083327"/>
              <a:ext cx="517921" cy="123000"/>
              <a:chOff x="7264879" y="1083327"/>
              <a:chExt cx="517921" cy="123000"/>
            </a:xfrm>
          </p:grpSpPr>
          <p:cxnSp>
            <p:nvCxnSpPr>
              <p:cNvPr id="395" name="Google Shape;395;p38"/>
              <p:cNvCxnSpPr/>
              <p:nvPr/>
            </p:nvCxnSpPr>
            <p:spPr>
              <a:xfrm>
                <a:off x="7361000" y="1120525"/>
                <a:ext cx="421800" cy="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38"/>
              <p:cNvCxnSpPr/>
              <p:nvPr/>
            </p:nvCxnSpPr>
            <p:spPr>
              <a:xfrm>
                <a:off x="7361000" y="1182942"/>
                <a:ext cx="183000" cy="3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7" name="Google Shape;397;p38"/>
              <p:cNvSpPr txBox="1"/>
              <p:nvPr/>
            </p:nvSpPr>
            <p:spPr>
              <a:xfrm>
                <a:off x="7264879" y="1083327"/>
                <a:ext cx="960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1.</a:t>
                </a:r>
                <a:endParaRPr sz="11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98" name="Google Shape;398;p38"/>
            <p:cNvGrpSpPr/>
            <p:nvPr/>
          </p:nvGrpSpPr>
          <p:grpSpPr>
            <a:xfrm>
              <a:off x="7264879" y="1224502"/>
              <a:ext cx="517921" cy="123000"/>
              <a:chOff x="7264879" y="1083327"/>
              <a:chExt cx="517921" cy="123000"/>
            </a:xfrm>
          </p:grpSpPr>
          <p:cxnSp>
            <p:nvCxnSpPr>
              <p:cNvPr id="399" name="Google Shape;399;p38"/>
              <p:cNvCxnSpPr/>
              <p:nvPr/>
            </p:nvCxnSpPr>
            <p:spPr>
              <a:xfrm>
                <a:off x="7361000" y="1120525"/>
                <a:ext cx="421800" cy="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38"/>
              <p:cNvCxnSpPr/>
              <p:nvPr/>
            </p:nvCxnSpPr>
            <p:spPr>
              <a:xfrm>
                <a:off x="7361000" y="1182942"/>
                <a:ext cx="183000" cy="3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1" name="Google Shape;401;p38"/>
              <p:cNvSpPr txBox="1"/>
              <p:nvPr/>
            </p:nvSpPr>
            <p:spPr>
              <a:xfrm>
                <a:off x="7264879" y="1083327"/>
                <a:ext cx="960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1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2" name="Google Shape;402;p38"/>
            <p:cNvGrpSpPr/>
            <p:nvPr/>
          </p:nvGrpSpPr>
          <p:grpSpPr>
            <a:xfrm>
              <a:off x="7264879" y="1388127"/>
              <a:ext cx="517921" cy="123000"/>
              <a:chOff x="7264879" y="1083327"/>
              <a:chExt cx="517921" cy="123000"/>
            </a:xfrm>
          </p:grpSpPr>
          <p:cxnSp>
            <p:nvCxnSpPr>
              <p:cNvPr id="403" name="Google Shape;403;p38"/>
              <p:cNvCxnSpPr/>
              <p:nvPr/>
            </p:nvCxnSpPr>
            <p:spPr>
              <a:xfrm>
                <a:off x="7361000" y="1120525"/>
                <a:ext cx="421800" cy="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38"/>
              <p:cNvCxnSpPr/>
              <p:nvPr/>
            </p:nvCxnSpPr>
            <p:spPr>
              <a:xfrm>
                <a:off x="7361000" y="1182942"/>
                <a:ext cx="183000" cy="3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5" name="Google Shape;405;p38"/>
              <p:cNvSpPr txBox="1"/>
              <p:nvPr/>
            </p:nvSpPr>
            <p:spPr>
              <a:xfrm>
                <a:off x="7264879" y="1083327"/>
                <a:ext cx="960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1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7264879" y="1540527"/>
              <a:ext cx="517921" cy="123000"/>
              <a:chOff x="7264879" y="1083327"/>
              <a:chExt cx="517921" cy="123000"/>
            </a:xfrm>
          </p:grpSpPr>
          <p:cxnSp>
            <p:nvCxnSpPr>
              <p:cNvPr id="407" name="Google Shape;407;p38"/>
              <p:cNvCxnSpPr/>
              <p:nvPr/>
            </p:nvCxnSpPr>
            <p:spPr>
              <a:xfrm>
                <a:off x="7361000" y="1120525"/>
                <a:ext cx="421800" cy="3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38"/>
              <p:cNvCxnSpPr/>
              <p:nvPr/>
            </p:nvCxnSpPr>
            <p:spPr>
              <a:xfrm>
                <a:off x="7361000" y="1182942"/>
                <a:ext cx="183000" cy="3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9" name="Google Shape;409;p38"/>
              <p:cNvSpPr txBox="1"/>
              <p:nvPr/>
            </p:nvSpPr>
            <p:spPr>
              <a:xfrm>
                <a:off x="7264879" y="1083327"/>
                <a:ext cx="960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r>
                  <a:rPr lang="en" sz="1100">
                    <a:solidFill>
                      <a:srgbClr val="F3F3F3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1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0" name="Google Shape;410;p38"/>
            <p:cNvSpPr txBox="1"/>
            <p:nvPr/>
          </p:nvSpPr>
          <p:spPr>
            <a:xfrm>
              <a:off x="7360118" y="1584204"/>
              <a:ext cx="18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2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and Scale of </a:t>
            </a:r>
            <a:r>
              <a:rPr lang="en"/>
              <a:t>AIthena</a:t>
            </a:r>
            <a:endParaRPr/>
          </a:p>
        </p:txBody>
      </p:sp>
      <p:sp>
        <p:nvSpPr>
          <p:cNvPr id="416" name="Google Shape;416;p39"/>
          <p:cNvSpPr txBox="1"/>
          <p:nvPr>
            <p:ph idx="1" type="body"/>
          </p:nvPr>
        </p:nvSpPr>
        <p:spPr>
          <a:xfrm>
            <a:off x="60950" y="1005850"/>
            <a:ext cx="58119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AutoNum type="arabicPeriod"/>
            </a:pPr>
            <a:r>
              <a:rPr lang="en" sz="1960"/>
              <a:t>Draws knowledge from ~40M Abstracts</a:t>
            </a:r>
            <a:endParaRPr sz="196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AutoNum type="alphaLcPeriod"/>
            </a:pPr>
            <a:r>
              <a:rPr lang="en" sz="1650"/>
              <a:t>Pubmed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AutoNum type="alphaLcPeriod"/>
            </a:pPr>
            <a:r>
              <a:rPr lang="en" sz="1650"/>
              <a:t>Arxiv, </a:t>
            </a:r>
            <a:r>
              <a:rPr lang="en" sz="1650"/>
              <a:t>BioRxiv, ChemRxiv, &amp; MedRxiv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AutoNum type="alphaLcPeriod"/>
            </a:pPr>
            <a:r>
              <a:rPr lang="en" sz="1650" u="sng">
                <a:solidFill>
                  <a:schemeClr val="hlink"/>
                </a:solidFill>
                <a:hlinkClick r:id="rId3"/>
              </a:rPr>
              <a:t>Directory of Open Access Journals</a:t>
            </a:r>
            <a:r>
              <a:rPr lang="en" sz="1650"/>
              <a:t> - DOAJ</a:t>
            </a:r>
            <a:endParaRPr sz="165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AutoNum type="arabicPeriod"/>
            </a:pPr>
            <a:r>
              <a:rPr lang="en" sz="1960"/>
              <a:t>Searches some full text </a:t>
            </a:r>
            <a:endParaRPr sz="196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AutoNum type="alphaLcPeriod"/>
            </a:pPr>
            <a:r>
              <a:rPr lang="en" sz="1650"/>
              <a:t>~ 1M full text papers so far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AutoNum type="alphaLcPeriod"/>
            </a:pPr>
            <a:r>
              <a:rPr lang="en" sz="1650"/>
              <a:t>Working on more</a:t>
            </a:r>
            <a:endParaRPr sz="165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AutoNum type="arabicPeriod"/>
            </a:pPr>
            <a:r>
              <a:rPr lang="en" sz="1960"/>
              <a:t>Open query of any question in prompt</a:t>
            </a:r>
            <a:endParaRPr sz="196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AutoNum type="arabicPeriod"/>
            </a:pPr>
            <a:r>
              <a:rPr lang="en" sz="1960"/>
              <a:t>Subset by knowledge store</a:t>
            </a:r>
            <a:endParaRPr sz="1960"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ts val="1960"/>
              <a:buAutoNum type="arabicPeriod"/>
            </a:pPr>
            <a:r>
              <a:rPr lang="en" sz="1960"/>
              <a:t>Same question gets same answer (assuming no new citations) </a:t>
            </a:r>
            <a:endParaRPr sz="1960"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059" y="996175"/>
            <a:ext cx="3182501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and Scale of </a:t>
            </a:r>
            <a:r>
              <a:rPr lang="en"/>
              <a:t>AIthena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137150" y="1009075"/>
            <a:ext cx="61905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6"/>
            </a:pPr>
            <a:r>
              <a:rPr lang="en" sz="2000"/>
              <a:t>Citations provided in summary &amp; synthesis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 startAt="6"/>
            </a:pPr>
            <a:r>
              <a:rPr lang="en" sz="2000"/>
              <a:t>Citations hyperlinked via DOI to real citations always!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 startAt="6"/>
            </a:pPr>
            <a:r>
              <a:rPr lang="en" sz="2000"/>
              <a:t>All questions (not users) are being tracked, embedded, and counted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 startAt="6"/>
            </a:pPr>
            <a:r>
              <a:rPr lang="en" sz="2000"/>
              <a:t>Integrated with UNA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 startAt="6"/>
            </a:pPr>
            <a:r>
              <a:rPr lang="en" sz="2000"/>
              <a:t>Launchable by anyone with NIH ID via Notebooks Hub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AutoNum type="arabicPeriod" startAt="6"/>
            </a:pPr>
            <a:r>
              <a:rPr lang="en" sz="2000"/>
              <a:t>Custom chatbot icons :)</a:t>
            </a:r>
            <a:endParaRPr sz="2000"/>
          </a:p>
        </p:txBody>
      </p:sp>
      <p:pic>
        <p:nvPicPr>
          <p:cNvPr id="424" name="Google Shape;4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059" y="996175"/>
            <a:ext cx="3182501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Knock-on Benefits</a:t>
            </a:r>
            <a:endParaRPr/>
          </a:p>
        </p:txBody>
      </p:sp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137150" y="1005850"/>
            <a:ext cx="6512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Developed the Pubmed-types python library</a:t>
            </a:r>
            <a:endParaRPr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Downloaded 450 times in &lt;4 weeks from PyPI</a:t>
            </a:r>
            <a:endParaRPr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Developed the Rxiv-types python library</a:t>
            </a:r>
            <a:endParaRPr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Downloaded 150 times in &lt;4 weeks from PyPI</a:t>
            </a:r>
            <a:endParaRPr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Notebooks Hub battle tested for python </a:t>
            </a:r>
            <a:r>
              <a:rPr lang="en"/>
              <a:t>application</a:t>
            </a:r>
            <a:r>
              <a:rPr lang="en"/>
              <a:t> development (rather than "just" data science) </a:t>
            </a:r>
            <a:endParaRPr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Gained a lot of experience on "prompt engineering" and LLM libraries</a:t>
            </a:r>
            <a:endParaRPr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Langchain, OpenAI, FAISS, </a:t>
            </a:r>
            <a:r>
              <a:rPr lang="en"/>
              <a:t>ChromaDB, </a:t>
            </a:r>
            <a:r>
              <a:rPr lang="en"/>
              <a:t>etc.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850" y="973775"/>
            <a:ext cx="1373450" cy="137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41"/>
          <p:cNvGrpSpPr/>
          <p:nvPr/>
        </p:nvGrpSpPr>
        <p:grpSpPr>
          <a:xfrm>
            <a:off x="6405629" y="3861812"/>
            <a:ext cx="1202368" cy="822902"/>
            <a:chOff x="7187938" y="760225"/>
            <a:chExt cx="1708152" cy="1167900"/>
          </a:xfrm>
        </p:grpSpPr>
        <p:pic>
          <p:nvPicPr>
            <p:cNvPr id="433" name="Google Shape;433;p41"/>
            <p:cNvPicPr preferRelativeResize="0"/>
            <p:nvPr/>
          </p:nvPicPr>
          <p:blipFill rotWithShape="1">
            <a:blip r:embed="rId4">
              <a:alphaModFix/>
            </a:blip>
            <a:srcRect b="13033" l="16623" r="51022" t="23109"/>
            <a:stretch/>
          </p:blipFill>
          <p:spPr>
            <a:xfrm>
              <a:off x="7187938" y="760225"/>
              <a:ext cx="1680974" cy="116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1"/>
            <p:cNvPicPr preferRelativeResize="0"/>
            <p:nvPr/>
          </p:nvPicPr>
          <p:blipFill rotWithShape="1">
            <a:blip r:embed="rId5">
              <a:alphaModFix/>
            </a:blip>
            <a:srcRect b="13034" l="16623" r="51022" t="66602"/>
            <a:stretch/>
          </p:blipFill>
          <p:spPr>
            <a:xfrm>
              <a:off x="7215139" y="1555700"/>
              <a:ext cx="1680951" cy="372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763" y="3861788"/>
            <a:ext cx="1198077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7875" y="2575871"/>
            <a:ext cx="1824746" cy="82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Part 1</a:t>
            </a:r>
            <a:endParaRPr/>
          </a:p>
        </p:txBody>
      </p:sp>
      <p:sp>
        <p:nvSpPr>
          <p:cNvPr id="442" name="Google Shape;442;p42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Populating an AI backed Database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Feed Abstracts and full text of biomedical texts into an LLM to obtain vector embeddings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/>
              <a:t>PubMed Abstracts - ~35M, full text - ~8M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/>
              <a:t>MedRxiv - ~45K full text papers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/>
              <a:t>ChemRxiv - ~35K full text papers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/>
              <a:t>BioRxiv - ~225k full text papers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"/>
              <a:t>Arxiv - ~2.3M full text papers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Store vector embeddings in a vector database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FAISS, ChromaDb, Annoy, ElasticSearch’s vector fields, etc.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We'll choose ChromaDb due to ease of use. Can easily change later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37151" y="152400"/>
            <a:ext cx="831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AIthena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06150" y="771475"/>
            <a:ext cx="4653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ChatGPT(ish) for Biomedical Papers</a:t>
            </a:r>
            <a:endParaRPr sz="1800"/>
          </a:p>
          <a:p>
            <a:pPr indent="-203200" lvl="0" marL="257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Problem:</a:t>
            </a:r>
            <a:endParaRPr b="1"/>
          </a:p>
          <a:p>
            <a:pPr indent="-196850" lvl="1" marL="485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There's an avalanche of new papers, hard to stay up-to-date, methods are often nuanced so evaluation of quality difficult, multi-disc. work multiplies these challenges, and reading all the papers takes time</a:t>
            </a:r>
            <a:endParaRPr sz="1300"/>
          </a:p>
          <a:p>
            <a:pPr indent="-203200" lvl="0" marL="2571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Technical Problem:</a:t>
            </a:r>
            <a:endParaRPr b="1"/>
          </a:p>
          <a:p>
            <a:pPr indent="-196850" lvl="1" marL="485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LLMs could be a large help BUT</a:t>
            </a:r>
            <a:endParaRPr sz="1300"/>
          </a:p>
          <a:p>
            <a:pPr indent="-196850" lvl="2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Hallucinate or invent information</a:t>
            </a:r>
            <a:endParaRPr sz="1300"/>
          </a:p>
          <a:p>
            <a:pPr indent="-196850" lvl="2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Don't have citations</a:t>
            </a:r>
            <a:endParaRPr sz="1300"/>
          </a:p>
          <a:p>
            <a:pPr indent="-196850" lvl="2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Aren't trained on biomedical data</a:t>
            </a:r>
            <a:endParaRPr sz="1300"/>
          </a:p>
          <a:p>
            <a:pPr indent="-196850" lvl="2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Aren't well aligned to continuously updating their knowledge base. </a:t>
            </a:r>
            <a:endParaRPr sz="1300"/>
          </a:p>
          <a:p>
            <a:pPr indent="-203200" lvl="0" marL="2571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Our Solution</a:t>
            </a:r>
            <a:endParaRPr b="1"/>
          </a:p>
          <a:p>
            <a:pPr indent="-196850" lvl="1" marL="485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Utilize Retrieval Augmented Generation (RAG) LLMs</a:t>
            </a:r>
            <a:endParaRPr sz="1300"/>
          </a:p>
          <a:p>
            <a:pPr indent="-196850" lvl="1" marL="485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the application in NCATS' unique data science platforms!</a:t>
            </a:r>
            <a:endParaRPr sz="1300"/>
          </a:p>
        </p:txBody>
      </p:sp>
      <p:sp>
        <p:nvSpPr>
          <p:cNvPr id="75" name="Google Shape;75;p16"/>
          <p:cNvSpPr txBox="1"/>
          <p:nvPr/>
        </p:nvSpPr>
        <p:spPr>
          <a:xfrm>
            <a:off x="4861450" y="3499100"/>
            <a:ext cx="4282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5717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b="1" i="0" sz="14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6850" lvl="1" marL="485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Fast, secure development and deployment to NCATS users of a Prototype that has answered 1000s of questions</a:t>
            </a:r>
            <a:endParaRPr b="0" i="0" sz="13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6850" lvl="1" marL="485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Proven out approach in real world setting</a:t>
            </a:r>
            <a:endParaRPr sz="13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6850" lvl="1" marL="485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Developed infrastructure that can serve as a foundation for MANY other similar applications</a:t>
            </a:r>
            <a:endParaRPr sz="13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" name="Google Shape;76;p16"/>
          <p:cNvGrpSpPr/>
          <p:nvPr/>
        </p:nvGrpSpPr>
        <p:grpSpPr>
          <a:xfrm>
            <a:off x="4785256" y="847675"/>
            <a:ext cx="4404323" cy="2497859"/>
            <a:chOff x="4591182" y="781175"/>
            <a:chExt cx="4598375" cy="2604650"/>
          </a:xfrm>
        </p:grpSpPr>
        <p:pic>
          <p:nvPicPr>
            <p:cNvPr id="77" name="Google Shape;7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6170" y="781175"/>
              <a:ext cx="1789975" cy="1889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/>
            <p:cNvSpPr txBox="1"/>
            <p:nvPr/>
          </p:nvSpPr>
          <p:spPr>
            <a:xfrm>
              <a:off x="6892757" y="2646925"/>
              <a:ext cx="229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Athena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Greek Goddess of Knowledge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Roboto"/>
                  <a:ea typeface="Roboto"/>
                  <a:cs typeface="Roboto"/>
                  <a:sym typeface="Roboto"/>
                </a:rPr>
                <a:t>Symbol = Owl</a:t>
              </a:r>
              <a:endParaRPr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" name="Google Shape;7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91182" y="781175"/>
              <a:ext cx="2477348" cy="2514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Populating the Database</a:t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718850" y="3404613"/>
            <a:ext cx="1828800" cy="7314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9525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Input Documents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(XML, PDF, JSON)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3368950" y="1549738"/>
            <a:ext cx="5056200" cy="548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OpenAI LLM Vector Generation API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368950" y="2321550"/>
            <a:ext cx="1162800" cy="6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Chunks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2864750" y="3184863"/>
            <a:ext cx="1397100" cy="1170900"/>
          </a:xfrm>
          <a:prstGeom prst="ellipse">
            <a:avLst/>
          </a:prstGeom>
          <a:solidFill>
            <a:srgbClr val="0064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Chunking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of Text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6628700" y="2431425"/>
            <a:ext cx="1358100" cy="6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Vector Embeddings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5833225" y="3404613"/>
            <a:ext cx="1358100" cy="7314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Vector Database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4" name="Google Shape;454;p43"/>
          <p:cNvCxnSpPr>
            <a:stCxn id="448" idx="3"/>
            <a:endCxn id="451" idx="2"/>
          </p:cNvCxnSpPr>
          <p:nvPr/>
        </p:nvCxnSpPr>
        <p:spPr>
          <a:xfrm>
            <a:off x="2547650" y="3770313"/>
            <a:ext cx="317100" cy="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43"/>
          <p:cNvCxnSpPr>
            <a:stCxn id="451" idx="7"/>
            <a:endCxn id="449" idx="2"/>
          </p:cNvCxnSpPr>
          <p:nvPr/>
        </p:nvCxnSpPr>
        <p:spPr>
          <a:xfrm flipH="1" rot="10800000">
            <a:off x="4057249" y="2098437"/>
            <a:ext cx="1839900" cy="12579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43"/>
          <p:cNvCxnSpPr>
            <a:endCxn id="453" idx="0"/>
          </p:cNvCxnSpPr>
          <p:nvPr/>
        </p:nvCxnSpPr>
        <p:spPr>
          <a:xfrm flipH="1">
            <a:off x="6512275" y="2077113"/>
            <a:ext cx="15600" cy="13275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Part 2</a:t>
            </a:r>
            <a:endParaRPr/>
          </a:p>
        </p:txBody>
      </p:sp>
      <p:sp>
        <p:nvSpPr>
          <p:cNvPr id="462" name="Google Shape;462;p44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Create interface for user to type in question.</a:t>
            </a:r>
            <a:endParaRPr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Submit question to same LLM as we got embeddings, get embeddings for the question</a:t>
            </a:r>
            <a:endParaRPr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Similarity search between question and all other embeddings in our DB</a:t>
            </a:r>
            <a:endParaRPr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Take original text associated with all similar embeddings to the question, along with the question and submit to any LLM we want.</a:t>
            </a:r>
            <a:endParaRPr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Set "creativity" to 0, meaning no new info guessed, just stitch the text together coherently</a:t>
            </a:r>
            <a:endParaRPr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Return result to user, with all citations of where text from embeddings came from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Approach - Question Interface</a:t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1118462" y="4000500"/>
            <a:ext cx="5404200" cy="9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9" name="Google Shape;469;p45"/>
          <p:cNvGrpSpPr/>
          <p:nvPr/>
        </p:nvGrpSpPr>
        <p:grpSpPr>
          <a:xfrm>
            <a:off x="1230554" y="4297680"/>
            <a:ext cx="5180016" cy="530400"/>
            <a:chOff x="1234440" y="4297680"/>
            <a:chExt cx="5180016" cy="530400"/>
          </a:xfrm>
        </p:grpSpPr>
        <p:sp>
          <p:nvSpPr>
            <p:cNvPr id="470" name="Google Shape;470;p45"/>
            <p:cNvSpPr/>
            <p:nvPr/>
          </p:nvSpPr>
          <p:spPr>
            <a:xfrm>
              <a:off x="1234440" y="4297680"/>
              <a:ext cx="2423100" cy="5304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User Inputs Question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3991356" y="4297680"/>
              <a:ext cx="2423100" cy="530400"/>
            </a:xfrm>
            <a:prstGeom prst="roundRect">
              <a:avLst>
                <a:gd fmla="val 16667" name="adj"/>
              </a:avLst>
            </a:prstGeom>
            <a:solidFill>
              <a:srgbClr val="662E6B"/>
            </a:solidFill>
            <a:ln cap="flat" cmpd="sng" w="25400">
              <a:solidFill>
                <a:srgbClr val="662E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rPr>
                <a:t>Answer to Question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2" name="Google Shape;472;p45"/>
          <p:cNvSpPr/>
          <p:nvPr/>
        </p:nvSpPr>
        <p:spPr>
          <a:xfrm>
            <a:off x="1851660" y="2257232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Chunking of text </a:t>
            </a:r>
            <a:b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13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(if needed)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5"/>
          <p:cNvSpPr/>
          <p:nvPr/>
        </p:nvSpPr>
        <p:spPr>
          <a:xfrm>
            <a:off x="1166902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1051554" y="1004200"/>
            <a:ext cx="40233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LLM Vector Generation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45"/>
          <p:cNvSpPr/>
          <p:nvPr/>
        </p:nvSpPr>
        <p:spPr>
          <a:xfrm>
            <a:off x="3239159" y="2257232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Vector Database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Separate Table for Questions</a:t>
            </a:r>
            <a:r>
              <a:rPr i="0" lang="en" sz="1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3931922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Question Vector Embedding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5930600" y="1621564"/>
            <a:ext cx="11430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All Associated Text 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5930600" y="3473226"/>
            <a:ext cx="1143000" cy="45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Citations of Text Chunks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p45"/>
          <p:cNvCxnSpPr>
            <a:stCxn id="470" idx="0"/>
            <a:endCxn id="472" idx="4"/>
          </p:cNvCxnSpPr>
          <p:nvPr/>
        </p:nvCxnSpPr>
        <p:spPr>
          <a:xfrm flipH="1" rot="10800000">
            <a:off x="2442104" y="3445980"/>
            <a:ext cx="3900" cy="8517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p45"/>
          <p:cNvCxnSpPr>
            <a:stCxn id="472" idx="0"/>
          </p:cNvCxnSpPr>
          <p:nvPr/>
        </p:nvCxnSpPr>
        <p:spPr>
          <a:xfrm rot="10800000">
            <a:off x="2445360" y="1551032"/>
            <a:ext cx="600" cy="7062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p45"/>
          <p:cNvCxnSpPr>
            <a:endCxn id="475" idx="0"/>
          </p:cNvCxnSpPr>
          <p:nvPr/>
        </p:nvCxnSpPr>
        <p:spPr>
          <a:xfrm>
            <a:off x="3833459" y="1546232"/>
            <a:ext cx="0" cy="7110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45"/>
          <p:cNvCxnSpPr>
            <a:stCxn id="475" idx="3"/>
            <a:endCxn id="483" idx="2"/>
          </p:cNvCxnSpPr>
          <p:nvPr/>
        </p:nvCxnSpPr>
        <p:spPr>
          <a:xfrm>
            <a:off x="4427759" y="2851532"/>
            <a:ext cx="7887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45"/>
          <p:cNvCxnSpPr>
            <a:stCxn id="485" idx="2"/>
          </p:cNvCxnSpPr>
          <p:nvPr/>
        </p:nvCxnSpPr>
        <p:spPr>
          <a:xfrm>
            <a:off x="5810774" y="3296352"/>
            <a:ext cx="0" cy="10014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45"/>
          <p:cNvCxnSpPr/>
          <p:nvPr/>
        </p:nvCxnSpPr>
        <p:spPr>
          <a:xfrm rot="10800000">
            <a:off x="5810774" y="1542631"/>
            <a:ext cx="0" cy="10152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45"/>
          <p:cNvCxnSpPr>
            <a:endCxn id="471" idx="3"/>
          </p:cNvCxnSpPr>
          <p:nvPr/>
        </p:nvCxnSpPr>
        <p:spPr>
          <a:xfrm rot="5400000">
            <a:off x="5430470" y="2517780"/>
            <a:ext cx="3025200" cy="1065000"/>
          </a:xfrm>
          <a:prstGeom prst="bentConnector2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8" name="Google Shape;488;p45"/>
          <p:cNvSpPr/>
          <p:nvPr/>
        </p:nvSpPr>
        <p:spPr>
          <a:xfrm>
            <a:off x="7578856" y="2676024"/>
            <a:ext cx="1193400" cy="54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6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25" lIns="18275" spcFirstLastPara="1" rIns="18275" wrap="square" tIns="9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Coherent Answer to Question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5216485" y="2257232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Corpus Similarity Search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5216451" y="1004200"/>
            <a:ext cx="29994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LLM Answering</a:t>
            </a: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Next Steps - Knowledge Graph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343559" y="1718389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Vector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Database of all text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(d=1536)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6" name="Google Shape;496;p46"/>
          <p:cNvCxnSpPr>
            <a:stCxn id="495" idx="3"/>
            <a:endCxn id="497" idx="2"/>
          </p:cNvCxnSpPr>
          <p:nvPr/>
        </p:nvCxnSpPr>
        <p:spPr>
          <a:xfrm>
            <a:off x="1532159" y="2312689"/>
            <a:ext cx="7887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8" name="Google Shape;498;p46"/>
          <p:cNvCxnSpPr>
            <a:stCxn id="497" idx="4"/>
            <a:endCxn id="499" idx="0"/>
          </p:cNvCxnSpPr>
          <p:nvPr/>
        </p:nvCxnSpPr>
        <p:spPr>
          <a:xfrm>
            <a:off x="2915185" y="2906989"/>
            <a:ext cx="0" cy="3549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46"/>
          <p:cNvSpPr/>
          <p:nvPr/>
        </p:nvSpPr>
        <p:spPr>
          <a:xfrm>
            <a:off x="2320885" y="1718389"/>
            <a:ext cx="1188600" cy="11886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UMAP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6"/>
          <p:cNvSpPr/>
          <p:nvPr/>
        </p:nvSpPr>
        <p:spPr>
          <a:xfrm>
            <a:off x="3897850" y="920018"/>
            <a:ext cx="2616000" cy="530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254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OpenAI </a:t>
            </a: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LLM Answering</a:t>
            </a:r>
            <a:r>
              <a:rPr i="0" lang="en" sz="14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2320884" y="3261889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Reduced Embeddings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(d=2)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3791500" y="3122082"/>
            <a:ext cx="1401300" cy="1468200"/>
          </a:xfrm>
          <a:prstGeom prst="ellipse">
            <a:avLst/>
          </a:prstGeom>
          <a:solidFill>
            <a:srgbClr val="006478"/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(HDBSCAN or Leiden)</a:t>
            </a:r>
            <a:endParaRPr sz="15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2" name="Google Shape;502;p46"/>
          <p:cNvCxnSpPr>
            <a:stCxn id="499" idx="3"/>
            <a:endCxn id="501" idx="2"/>
          </p:cNvCxnSpPr>
          <p:nvPr/>
        </p:nvCxnSpPr>
        <p:spPr>
          <a:xfrm>
            <a:off x="3509484" y="3856189"/>
            <a:ext cx="2820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46"/>
          <p:cNvSpPr/>
          <p:nvPr/>
        </p:nvSpPr>
        <p:spPr>
          <a:xfrm>
            <a:off x="3874900" y="1900188"/>
            <a:ext cx="1234500" cy="913500"/>
          </a:xfrm>
          <a:prstGeom prst="roundRect">
            <a:avLst>
              <a:gd fmla="val 16667" name="adj"/>
            </a:avLst>
          </a:prstGeom>
          <a:solidFill>
            <a:srgbClr val="662E6B"/>
          </a:solidFill>
          <a:ln cap="flat" cmpd="sng" w="25400">
            <a:solidFill>
              <a:srgbClr val="662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Batches of Text from each Group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4" name="Google Shape;504;p46"/>
          <p:cNvCxnSpPr>
            <a:stCxn id="501" idx="0"/>
            <a:endCxn id="503" idx="2"/>
          </p:cNvCxnSpPr>
          <p:nvPr/>
        </p:nvCxnSpPr>
        <p:spPr>
          <a:xfrm rot="10800000">
            <a:off x="4492150" y="2813682"/>
            <a:ext cx="0" cy="3084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p46"/>
          <p:cNvCxnSpPr>
            <a:stCxn id="503" idx="0"/>
          </p:cNvCxnSpPr>
          <p:nvPr/>
        </p:nvCxnSpPr>
        <p:spPr>
          <a:xfrm flipH="1" rot="10800000">
            <a:off x="4492150" y="1481388"/>
            <a:ext cx="9600" cy="418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6" name="Google Shape;506;p46"/>
          <p:cNvSpPr/>
          <p:nvPr/>
        </p:nvSpPr>
        <p:spPr>
          <a:xfrm>
            <a:off x="5298421" y="1900182"/>
            <a:ext cx="1234500" cy="9135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Extracted Relationships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46"/>
          <p:cNvCxnSpPr>
            <a:stCxn id="506" idx="2"/>
          </p:cNvCxnSpPr>
          <p:nvPr/>
        </p:nvCxnSpPr>
        <p:spPr>
          <a:xfrm flipH="1">
            <a:off x="5911471" y="2813682"/>
            <a:ext cx="4200" cy="343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8" name="Google Shape;508;p46"/>
          <p:cNvSpPr/>
          <p:nvPr/>
        </p:nvSpPr>
        <p:spPr>
          <a:xfrm>
            <a:off x="5325284" y="3157414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Aggregate, Build, and Validate Knowledge Graph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7097109" y="3157414"/>
            <a:ext cx="1188600" cy="1188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Explore and Visualize Knowledge Graph</a:t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0" name="Google Shape;510;p46"/>
          <p:cNvCxnSpPr>
            <a:stCxn id="508" idx="3"/>
            <a:endCxn id="509" idx="1"/>
          </p:cNvCxnSpPr>
          <p:nvPr/>
        </p:nvCxnSpPr>
        <p:spPr>
          <a:xfrm>
            <a:off x="6513884" y="3751714"/>
            <a:ext cx="583200" cy="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p46"/>
          <p:cNvCxnSpPr/>
          <p:nvPr/>
        </p:nvCxnSpPr>
        <p:spPr>
          <a:xfrm>
            <a:off x="5888759" y="1471100"/>
            <a:ext cx="9600" cy="418800"/>
          </a:xfrm>
          <a:prstGeom prst="straightConnector1">
            <a:avLst/>
          </a:prstGeom>
          <a:noFill/>
          <a:ln cap="flat" cmpd="sng" w="28575">
            <a:solidFill>
              <a:srgbClr val="E8E8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46"/>
          <p:cNvSpPr txBox="1"/>
          <p:nvPr/>
        </p:nvSpPr>
        <p:spPr>
          <a:xfrm>
            <a:off x="702271" y="4546043"/>
            <a:ext cx="82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https://towardsdatascience.com/how-to-use-chat-gpt-and-python-to-build-a-knowledge-graph-in-neo4j-based-on-your-own-articles-c622bc4e2eaa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13" name="Google Shape;513;p46"/>
          <p:cNvSpPr/>
          <p:nvPr/>
        </p:nvSpPr>
        <p:spPr>
          <a:xfrm>
            <a:off x="173801" y="4626300"/>
            <a:ext cx="524700" cy="4188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254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25" spcFirstLastPara="1" rIns="91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Proof of Concept at Scale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37150" y="929650"/>
            <a:ext cx="67290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Used a</a:t>
            </a:r>
            <a:r>
              <a:rPr lang="en" sz="2200"/>
              <a:t>ll freely available biomedical publications</a:t>
            </a:r>
            <a:endParaRPr sz="2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PubMed Abstracts - ~35M, full text - ~8M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MedRxiv - ~45K full text papers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ChemRxiv - ~35K full text papers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BioRxiv - ~225k full text papers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Arxiv - ~2.3M full text papers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Directory of Open Access Journals</a:t>
            </a:r>
            <a:r>
              <a:rPr lang="en" sz="1900"/>
              <a:t> - DOAJ - ~7M Abstracts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More knowledge stores possible in the future</a:t>
            </a:r>
            <a:endParaRPr sz="1900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35888" l="20174" r="20102" t="36406"/>
          <a:stretch/>
        </p:blipFill>
        <p:spPr>
          <a:xfrm>
            <a:off x="7054450" y="4370425"/>
            <a:ext cx="1705774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375" y="3415022"/>
            <a:ext cx="1709929" cy="769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7"/>
          <p:cNvGrpSpPr/>
          <p:nvPr/>
        </p:nvGrpSpPr>
        <p:grpSpPr>
          <a:xfrm>
            <a:off x="7052375" y="2778621"/>
            <a:ext cx="1709925" cy="450465"/>
            <a:chOff x="6801975" y="4181750"/>
            <a:chExt cx="1709925" cy="450465"/>
          </a:xfrm>
        </p:grpSpPr>
        <p:pic>
          <p:nvPicPr>
            <p:cNvPr id="89" name="Google Shape;89;p17"/>
            <p:cNvPicPr preferRelativeResize="0"/>
            <p:nvPr/>
          </p:nvPicPr>
          <p:blipFill rotWithShape="1">
            <a:blip r:embed="rId6">
              <a:alphaModFix/>
            </a:blip>
            <a:srcRect b="35046" l="0" r="0" t="23305"/>
            <a:stretch/>
          </p:blipFill>
          <p:spPr>
            <a:xfrm>
              <a:off x="6801975" y="4181750"/>
              <a:ext cx="1709925" cy="447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 rotWithShape="1">
            <a:blip r:embed="rId7">
              <a:alphaModFix/>
            </a:blip>
            <a:srcRect b="35046" l="41360" r="37375" t="23305"/>
            <a:stretch/>
          </p:blipFill>
          <p:spPr>
            <a:xfrm>
              <a:off x="7510903" y="4185140"/>
              <a:ext cx="363600" cy="447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2375" y="944472"/>
            <a:ext cx="1709926" cy="607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7"/>
          <p:cNvGrpSpPr/>
          <p:nvPr/>
        </p:nvGrpSpPr>
        <p:grpSpPr>
          <a:xfrm>
            <a:off x="7052375" y="1738382"/>
            <a:ext cx="1709928" cy="392879"/>
            <a:chOff x="7010625" y="2555854"/>
            <a:chExt cx="1709928" cy="392879"/>
          </a:xfrm>
        </p:grpSpPr>
        <p:pic>
          <p:nvPicPr>
            <p:cNvPr id="93" name="Google Shape;93;p17"/>
            <p:cNvPicPr preferRelativeResize="0"/>
            <p:nvPr/>
          </p:nvPicPr>
          <p:blipFill rotWithShape="1">
            <a:blip r:embed="rId9">
              <a:alphaModFix/>
            </a:blip>
            <a:srcRect b="24000" l="0" r="0" t="0"/>
            <a:stretch/>
          </p:blipFill>
          <p:spPr>
            <a:xfrm>
              <a:off x="7010625" y="2559250"/>
              <a:ext cx="1709928" cy="389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 rotWithShape="1">
            <a:blip r:embed="rId10">
              <a:alphaModFix/>
            </a:blip>
            <a:srcRect b="24471" l="51641" r="33142" t="-471"/>
            <a:stretch/>
          </p:blipFill>
          <p:spPr>
            <a:xfrm>
              <a:off x="7891069" y="2555854"/>
              <a:ext cx="260200" cy="389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7"/>
          <p:cNvPicPr preferRelativeResize="0"/>
          <p:nvPr/>
        </p:nvPicPr>
        <p:blipFill rotWithShape="1">
          <a:blip r:embed="rId11">
            <a:alphaModFix/>
          </a:blip>
          <a:srcRect b="35145" l="12149" r="6311" t="36887"/>
          <a:stretch/>
        </p:blipFill>
        <p:spPr>
          <a:xfrm>
            <a:off x="7052375" y="2317197"/>
            <a:ext cx="1709929" cy="27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AIthena</a:t>
            </a:r>
            <a:r>
              <a:rPr lang="en"/>
              <a:t> is Not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37150" y="1005850"/>
            <a:ext cx="7516200" cy="4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 general question answering AI; it can't tell you: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What the capital of France is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What numbers are prime numbers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NIH program/project summaries (usually/yet)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Where you left your keys or anything else about you/most individuals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The sole source of truth to answer a question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No citation prevalence or "data quality" metric incorporated (yet)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Concept of date/time does not exist for </a:t>
            </a:r>
            <a:r>
              <a:rPr lang="en"/>
              <a:t>AIthena</a:t>
            </a:r>
            <a:r>
              <a:rPr lang="en"/>
              <a:t>, No "most recent" or "most often" (yet)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Review citations </a:t>
            </a:r>
            <a:r>
              <a:rPr b="1" lang="en" u="sng"/>
              <a:t>not</a:t>
            </a:r>
            <a:r>
              <a:rPr lang="en"/>
              <a:t> just summary given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 hypothesis generation companion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AIthena</a:t>
            </a:r>
            <a:r>
              <a:rPr lang="en"/>
              <a:t>'s creativity is kept to rock bottom to reduce hallucinations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If the literature doesn't say it explicitly, </a:t>
            </a:r>
            <a:r>
              <a:rPr lang="en"/>
              <a:t>AIthena</a:t>
            </a:r>
            <a:r>
              <a:rPr lang="en"/>
              <a:t> doesn't think it exists</a:t>
            </a:r>
            <a:endParaRPr/>
          </a:p>
          <a:p>
            <a:pPr indent="-203200" lvl="1" marL="62865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Errors on the side of providing no answer rather than a wrong answer</a:t>
            </a:r>
            <a:endParaRPr/>
          </a:p>
          <a:p>
            <a:pPr indent="-203200" lvl="2" marL="85725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/>
              <a:t>W</a:t>
            </a:r>
            <a:r>
              <a:rPr lang="en"/>
              <a:t>ill still give relevant citations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425" y="103327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425" y="3637350"/>
            <a:ext cx="1371601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7251225" y="1061350"/>
            <a:ext cx="1806000" cy="1654200"/>
          </a:xfrm>
          <a:prstGeom prst="mathMultiply">
            <a:avLst>
              <a:gd fmla="val 10984" name="adj1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37150" y="1005850"/>
            <a:ext cx="50073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https://hub.scb-ncats.io/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Select Examples tab on the left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Click on the</a:t>
            </a:r>
            <a:r>
              <a:rPr lang="en"/>
              <a:t> </a:t>
            </a:r>
            <a:r>
              <a:rPr lang="en">
                <a:solidFill>
                  <a:srgbClr val="E6913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Ask AIthena</a:t>
            </a:r>
            <a:r>
              <a:rPr lang="en"/>
              <a:t> </a:t>
            </a:r>
            <a:r>
              <a:rPr lang="en"/>
              <a:t>card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After you are redirected, find the card with </a:t>
            </a:r>
            <a:r>
              <a:rPr lang="en">
                <a:solidFill>
                  <a:srgbClr val="E6913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Ask AIthena</a:t>
            </a:r>
            <a:r>
              <a:rPr lang="en"/>
              <a:t> on it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Click </a:t>
            </a:r>
            <a:r>
              <a:rPr lang="en">
                <a:solidFill>
                  <a:srgbClr val="E6913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Start</a:t>
            </a:r>
            <a:r>
              <a:rPr lang="en"/>
              <a:t> (the icon, after a brief pause will say “starting”)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After the server is running, click </a:t>
            </a:r>
            <a:r>
              <a:rPr lang="en">
                <a:solidFill>
                  <a:srgbClr val="E6913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Launch</a:t>
            </a:r>
            <a:r>
              <a:rPr lang="en"/>
              <a:t> in the bottom right corner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Type your question in the box and click </a:t>
            </a:r>
            <a:r>
              <a:rPr lang="en">
                <a:solidFill>
                  <a:srgbClr val="E6913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Submit</a:t>
            </a:r>
            <a:r>
              <a:rPr lang="en"/>
              <a:t>!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175" y="1586750"/>
            <a:ext cx="3694749" cy="206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373525" y="3647775"/>
            <a:ext cx="3605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Question answering takes 20-30 seconds per query right now.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28350" y="1552825"/>
            <a:ext cx="2092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Polus Team Begins Dev. of  Notebooks Hub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Sam begins investment into Jupyterlab Notebooks and integration of them into our platforms and infrastructure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6566100" y="2781801"/>
            <a:ext cx="2349300" cy="133500"/>
          </a:xfrm>
          <a:prstGeom prst="rect">
            <a:avLst/>
          </a:prstGeom>
          <a:solidFill>
            <a:srgbClr val="08563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462450" y="2781801"/>
            <a:ext cx="1958400" cy="133500"/>
          </a:xfrm>
          <a:prstGeom prst="rect">
            <a:avLst/>
          </a:prstGeom>
          <a:solidFill>
            <a:srgbClr val="0E945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5841" y="2917589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03/2019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410875" y="2502391"/>
            <a:ext cx="92400" cy="411825"/>
            <a:chOff x="845575" y="2563700"/>
            <a:chExt cx="92400" cy="411825"/>
          </a:xfrm>
        </p:grpSpPr>
        <p:cxnSp>
          <p:nvCxnSpPr>
            <p:cNvPr id="122" name="Google Shape;122;p2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" name="Google Shape;123;p2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/>
          <p:nvPr/>
        </p:nvSpPr>
        <p:spPr>
          <a:xfrm>
            <a:off x="1631200" y="2781800"/>
            <a:ext cx="1539600" cy="133500"/>
          </a:xfrm>
          <a:prstGeom prst="rect">
            <a:avLst/>
          </a:prstGeom>
          <a:solidFill>
            <a:srgbClr val="08563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198761" y="2404925"/>
            <a:ext cx="86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01/2020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" name="Google Shape;126;p20"/>
          <p:cNvGrpSpPr/>
          <p:nvPr/>
        </p:nvGrpSpPr>
        <p:grpSpPr>
          <a:xfrm rot="10800000">
            <a:off x="1584050" y="2781793"/>
            <a:ext cx="92400" cy="411825"/>
            <a:chOff x="2070100" y="2563700"/>
            <a:chExt cx="92400" cy="411825"/>
          </a:xfrm>
        </p:grpSpPr>
        <p:cxnSp>
          <p:nvCxnSpPr>
            <p:cNvPr id="127" name="Google Shape;127;p2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2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 txBox="1"/>
          <p:nvPr/>
        </p:nvSpPr>
        <p:spPr>
          <a:xfrm>
            <a:off x="1500125" y="3167545"/>
            <a:ext cx="216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Scalable and Robust XML Parsing Tools Begin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Originally geared toward parsing the insane XML schema of TIFF file headers.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" name="Google Shape;130;p20"/>
          <p:cNvGrpSpPr/>
          <p:nvPr/>
        </p:nvGrpSpPr>
        <p:grpSpPr>
          <a:xfrm>
            <a:off x="913625" y="1049500"/>
            <a:ext cx="502800" cy="539100"/>
            <a:chOff x="6247300" y="1287425"/>
            <a:chExt cx="502800" cy="539100"/>
          </a:xfrm>
        </p:grpSpPr>
        <p:sp>
          <p:nvSpPr>
            <p:cNvPr id="131" name="Google Shape;131;p20"/>
            <p:cNvSpPr/>
            <p:nvPr/>
          </p:nvSpPr>
          <p:spPr>
            <a:xfrm>
              <a:off x="6247300" y="1287425"/>
              <a:ext cx="502800" cy="5391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2444" y="1305515"/>
              <a:ext cx="432511" cy="502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2839" l="0" r="0" t="2839"/>
          <a:stretch/>
        </p:blipFill>
        <p:spPr>
          <a:xfrm>
            <a:off x="-4600" y="4769945"/>
            <a:ext cx="6241549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0"/>
          <p:cNvGrpSpPr/>
          <p:nvPr/>
        </p:nvGrpSpPr>
        <p:grpSpPr>
          <a:xfrm>
            <a:off x="6840783" y="4792795"/>
            <a:ext cx="1781648" cy="320049"/>
            <a:chOff x="6518575" y="4640913"/>
            <a:chExt cx="2549218" cy="457213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18575" y="46409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20225" y="4640913"/>
              <a:ext cx="2047568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0"/>
          <p:cNvSpPr txBox="1"/>
          <p:nvPr>
            <p:ph type="title"/>
          </p:nvPr>
        </p:nvSpPr>
        <p:spPr>
          <a:xfrm>
            <a:off x="228600" y="13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Development Timeline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138" name="Google Shape;138;p20"/>
          <p:cNvGrpSpPr/>
          <p:nvPr/>
        </p:nvGrpSpPr>
        <p:grpSpPr>
          <a:xfrm>
            <a:off x="6243166" y="2502391"/>
            <a:ext cx="92400" cy="411825"/>
            <a:chOff x="845575" y="2563700"/>
            <a:chExt cx="92400" cy="411825"/>
          </a:xfrm>
        </p:grpSpPr>
        <p:cxnSp>
          <p:nvCxnSpPr>
            <p:cNvPr id="139" name="Google Shape;139;p2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" name="Google Shape;140;p2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0"/>
          <p:cNvSpPr txBox="1"/>
          <p:nvPr/>
        </p:nvSpPr>
        <p:spPr>
          <a:xfrm>
            <a:off x="5930439" y="291757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08/2021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576206" y="2917589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05/2020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>
            <a:off x="2961241" y="2502391"/>
            <a:ext cx="92400" cy="411825"/>
            <a:chOff x="845575" y="2563700"/>
            <a:chExt cx="92400" cy="411825"/>
          </a:xfrm>
        </p:grpSpPr>
        <p:cxnSp>
          <p:nvCxnSpPr>
            <p:cNvPr id="144" name="Google Shape;144;p2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" name="Google Shape;145;p2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0"/>
          <p:cNvSpPr txBox="1"/>
          <p:nvPr/>
        </p:nvSpPr>
        <p:spPr>
          <a:xfrm>
            <a:off x="2878715" y="1424900"/>
            <a:ext cx="2092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Deep Learning Begins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first hardware accelerated deep learning algorithms are implemented as interoperable plugins. As well as integrated dashboard for training and inference - TensorBoard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3793850" y="2781800"/>
            <a:ext cx="2592600" cy="133500"/>
          </a:xfrm>
          <a:prstGeom prst="rect">
            <a:avLst/>
          </a:prstGeom>
          <a:solidFill>
            <a:srgbClr val="08563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4246761" y="2404925"/>
            <a:ext cx="86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01/2021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 rot="10800000">
            <a:off x="4632050" y="2781793"/>
            <a:ext cx="92400" cy="411825"/>
            <a:chOff x="2070100" y="2563700"/>
            <a:chExt cx="92400" cy="411825"/>
          </a:xfrm>
        </p:grpSpPr>
        <p:cxnSp>
          <p:nvCxnSpPr>
            <p:cNvPr id="150" name="Google Shape;150;p2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" name="Google Shape;151;p2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0"/>
          <p:cNvSpPr txBox="1"/>
          <p:nvPr/>
        </p:nvSpPr>
        <p:spPr>
          <a:xfrm>
            <a:off x="4548125" y="3167545"/>
            <a:ext cx="216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NCATS UNA!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Single sign-on goes standard across every application that is part of the Polus Platform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6220050" y="1424900"/>
            <a:ext cx="25365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Interactive Dashboards and Server Management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Data scientists and developers can now simply and securely deploy dashboards and GUIs for non-technical staff to utilize, optimize workflows, and collaborate.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7850" y="985339"/>
            <a:ext cx="877825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0"/>
          <p:cNvGrpSpPr/>
          <p:nvPr/>
        </p:nvGrpSpPr>
        <p:grpSpPr>
          <a:xfrm>
            <a:off x="2662364" y="1124001"/>
            <a:ext cx="1303115" cy="312642"/>
            <a:chOff x="2804700" y="1025375"/>
            <a:chExt cx="1511735" cy="365749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8">
              <a:alphaModFix/>
            </a:blip>
            <a:srcRect b="11749" l="9822" r="7703" t="60000"/>
            <a:stretch/>
          </p:blipFill>
          <p:spPr>
            <a:xfrm>
              <a:off x="3136858" y="1079095"/>
              <a:ext cx="1179576" cy="25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0"/>
            <p:cNvPicPr preferRelativeResize="0"/>
            <p:nvPr/>
          </p:nvPicPr>
          <p:blipFill rotWithShape="1">
            <a:blip r:embed="rId9">
              <a:alphaModFix/>
            </a:blip>
            <a:srcRect b="42912" l="39334" r="37439" t="17088"/>
            <a:stretch/>
          </p:blipFill>
          <p:spPr>
            <a:xfrm>
              <a:off x="2804700" y="1025375"/>
              <a:ext cx="332175" cy="365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20"/>
          <p:cNvGrpSpPr/>
          <p:nvPr/>
        </p:nvGrpSpPr>
        <p:grpSpPr>
          <a:xfrm>
            <a:off x="3983792" y="1097438"/>
            <a:ext cx="1262052" cy="365760"/>
            <a:chOff x="1559755" y="1225263"/>
            <a:chExt cx="1262052" cy="365760"/>
          </a:xfrm>
        </p:grpSpPr>
        <p:pic>
          <p:nvPicPr>
            <p:cNvPr id="159" name="Google Shape;159;p20"/>
            <p:cNvPicPr preferRelativeResize="0"/>
            <p:nvPr/>
          </p:nvPicPr>
          <p:blipFill rotWithShape="1">
            <a:blip r:embed="rId10">
              <a:alphaModFix/>
            </a:blip>
            <a:srcRect b="0" l="20848" r="0" t="0"/>
            <a:stretch/>
          </p:blipFill>
          <p:spPr>
            <a:xfrm>
              <a:off x="1800106" y="1240650"/>
              <a:ext cx="1021701" cy="32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/>
            <p:cNvPicPr preferRelativeResize="0"/>
            <p:nvPr/>
          </p:nvPicPr>
          <p:blipFill rotWithShape="1">
            <a:blip r:embed="rId11">
              <a:alphaModFix/>
            </a:blip>
            <a:srcRect b="0" l="0" r="83357" t="0"/>
            <a:stretch/>
          </p:blipFill>
          <p:spPr>
            <a:xfrm>
              <a:off x="1559755" y="1225263"/>
              <a:ext cx="240358" cy="3657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20"/>
          <p:cNvPicPr preferRelativeResize="0"/>
          <p:nvPr/>
        </p:nvPicPr>
        <p:blipFill rotWithShape="1">
          <a:blip r:embed="rId12">
            <a:alphaModFix/>
          </a:blip>
          <a:srcRect b="14898" l="14439" r="14182" t="18203"/>
          <a:stretch/>
        </p:blipFill>
        <p:spPr>
          <a:xfrm>
            <a:off x="4562250" y="3888250"/>
            <a:ext cx="487598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27148" y="3909266"/>
            <a:ext cx="334248" cy="44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5461394" y="3880021"/>
            <a:ext cx="149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0" spcFirstLastPara="1" rIns="0" wrap="square" tIns="18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AuthN/AuthZ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3010100" y="2781800"/>
            <a:ext cx="1669800" cy="133500"/>
          </a:xfrm>
          <a:prstGeom prst="rect">
            <a:avLst/>
          </a:prstGeom>
          <a:solidFill>
            <a:srgbClr val="0E945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7011650" y="3166263"/>
            <a:ext cx="216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AIthena</a:t>
            </a: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Development Started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60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Research on where biomedical text, appropriate libraries, etc. began!</a:t>
            </a:r>
            <a:endParaRPr b="1" sz="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8380509" y="2404925"/>
            <a:ext cx="86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06/2023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25184" y="3834300"/>
            <a:ext cx="477317" cy="548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0"/>
          <p:cNvGrpSpPr/>
          <p:nvPr/>
        </p:nvGrpSpPr>
        <p:grpSpPr>
          <a:xfrm>
            <a:off x="7813214" y="933741"/>
            <a:ext cx="901245" cy="502907"/>
            <a:chOff x="2803225" y="1748898"/>
            <a:chExt cx="782602" cy="443402"/>
          </a:xfrm>
        </p:grpSpPr>
        <p:pic>
          <p:nvPicPr>
            <p:cNvPr id="169" name="Google Shape;169;p20"/>
            <p:cNvPicPr preferRelativeResize="0"/>
            <p:nvPr/>
          </p:nvPicPr>
          <p:blipFill rotWithShape="1">
            <a:blip r:embed="rId15">
              <a:alphaModFix/>
            </a:blip>
            <a:srcRect b="53062" l="0" r="0" t="0"/>
            <a:stretch/>
          </p:blipFill>
          <p:spPr>
            <a:xfrm>
              <a:off x="2803225" y="1748898"/>
              <a:ext cx="782602" cy="2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0"/>
            <p:cNvPicPr preferRelativeResize="0"/>
            <p:nvPr/>
          </p:nvPicPr>
          <p:blipFill rotWithShape="1">
            <a:blip r:embed="rId16">
              <a:alphaModFix/>
            </a:blip>
            <a:srcRect b="0" l="0" r="0" t="53062"/>
            <a:stretch/>
          </p:blipFill>
          <p:spPr>
            <a:xfrm>
              <a:off x="2803225" y="1977699"/>
              <a:ext cx="782602" cy="214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0"/>
          <p:cNvSpPr/>
          <p:nvPr/>
        </p:nvSpPr>
        <p:spPr>
          <a:xfrm>
            <a:off x="6288175" y="2781800"/>
            <a:ext cx="2754000" cy="133500"/>
          </a:xfrm>
          <a:prstGeom prst="rect">
            <a:avLst/>
          </a:prstGeom>
          <a:solidFill>
            <a:srgbClr val="0E945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0"/>
          <p:cNvGrpSpPr/>
          <p:nvPr/>
        </p:nvGrpSpPr>
        <p:grpSpPr>
          <a:xfrm rot="10800000">
            <a:off x="8915400" y="2776337"/>
            <a:ext cx="92400" cy="411825"/>
            <a:chOff x="2070100" y="2563700"/>
            <a:chExt cx="92400" cy="411825"/>
          </a:xfrm>
        </p:grpSpPr>
        <p:cxnSp>
          <p:nvCxnSpPr>
            <p:cNvPr id="173" name="Google Shape;173;p2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" name="Google Shape;174;p2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" name="Google Shape;175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32611" y="1006000"/>
            <a:ext cx="393858" cy="4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and Quality Assurance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137150" y="1005850"/>
            <a:ext cx="5843700" cy="3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Months of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1000s of questions asked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User feedback on quality, accuracy, and completeness of response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Saving all question/answer pairs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Adversarial teams testing the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1"/>
          <p:cNvGrpSpPr/>
          <p:nvPr/>
        </p:nvGrpSpPr>
        <p:grpSpPr>
          <a:xfrm>
            <a:off x="6133250" y="807600"/>
            <a:ext cx="2862075" cy="4290545"/>
            <a:chOff x="6133250" y="807600"/>
            <a:chExt cx="2862075" cy="4290545"/>
          </a:xfrm>
        </p:grpSpPr>
        <p:pic>
          <p:nvPicPr>
            <p:cNvPr id="183" name="Google Shape;18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3250" y="807600"/>
              <a:ext cx="2858348" cy="3338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 rotWithShape="1">
            <a:blip r:embed="rId4">
              <a:alphaModFix/>
            </a:blip>
            <a:srcRect b="70820" l="0" r="0" t="764"/>
            <a:stretch/>
          </p:blipFill>
          <p:spPr>
            <a:xfrm>
              <a:off x="6133250" y="4148497"/>
              <a:ext cx="2862075" cy="9496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37160" y="228600"/>
            <a:ext cx="891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Few More Technical Details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137150" y="1005852"/>
            <a:ext cx="89154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Using "Foundation" models from OpenAI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GPT-3.5-Turbo 16k and ada-002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 AI models currently hosted by NCATS</a:t>
            </a:r>
            <a:r>
              <a:rPr lang="en" sz="2400"/>
              <a:t> 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 model training or inference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 biomedical fine tuning of the models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NCATS in-house data science platform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Notebooks Hub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Unified NCATS Auth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NCATS staff wrote all code, libraries, and applications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On NCATS cloud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